
<file path=[Content_Types].xml><?xml version="1.0" encoding="utf-8"?>
<Types xmlns="http://schemas.openxmlformats.org/package/2006/content-types">
  <Default Extension="png" ContentType="image/png"/>
  <Default Extension="jpg&amp;ehk=Q9" ContentType="image/jpe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74" r:id="rId3"/>
    <p:sldId id="267" r:id="rId4"/>
    <p:sldId id="275" r:id="rId5"/>
    <p:sldId id="276" r:id="rId6"/>
    <p:sldId id="268" r:id="rId7"/>
    <p:sldId id="273" r:id="rId8"/>
    <p:sldId id="269" r:id="rId9"/>
    <p:sldId id="278" r:id="rId10"/>
    <p:sldId id="279" r:id="rId11"/>
    <p:sldId id="277" r:id="rId12"/>
    <p:sldId id="260"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4DC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132" autoAdjust="0"/>
    <p:restoredTop sz="94660"/>
  </p:normalViewPr>
  <p:slideViewPr>
    <p:cSldViewPr snapToGrid="0">
      <p:cViewPr varScale="1">
        <p:scale>
          <a:sx n="79" d="100"/>
          <a:sy n="79" d="100"/>
        </p:scale>
        <p:origin x="120" y="7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F41E2FDB-4774-4456-ABAE-F71D8BC2CEFE}" type="datetimeFigureOut">
              <a:rPr lang="en-GB" smtClean="0"/>
              <a:t>22/02/2018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8F37087-8DC0-4F01-AE6E-FCF8B6C97CAC}" type="slidenum">
              <a:rPr lang="en-GB" smtClean="0"/>
              <a:t>‹#›</a:t>
            </a:fld>
            <a:endParaRPr lang="en-GB"/>
          </a:p>
        </p:txBody>
      </p:sp>
    </p:spTree>
    <p:extLst>
      <p:ext uri="{BB962C8B-B14F-4D97-AF65-F5344CB8AC3E}">
        <p14:creationId xmlns:p14="http://schemas.microsoft.com/office/powerpoint/2010/main" val="2695343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41E2FDB-4774-4456-ABAE-F71D8BC2CEFE}" type="datetimeFigureOut">
              <a:rPr lang="en-GB" smtClean="0"/>
              <a:t>22/02/2018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8F37087-8DC0-4F01-AE6E-FCF8B6C97CAC}" type="slidenum">
              <a:rPr lang="en-GB" smtClean="0"/>
              <a:t>‹#›</a:t>
            </a:fld>
            <a:endParaRPr lang="en-GB"/>
          </a:p>
        </p:txBody>
      </p:sp>
    </p:spTree>
    <p:extLst>
      <p:ext uri="{BB962C8B-B14F-4D97-AF65-F5344CB8AC3E}">
        <p14:creationId xmlns:p14="http://schemas.microsoft.com/office/powerpoint/2010/main" val="3624399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41E2FDB-4774-4456-ABAE-F71D8BC2CEFE}" type="datetimeFigureOut">
              <a:rPr lang="en-GB" smtClean="0"/>
              <a:t>22/02/2018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8F37087-8DC0-4F01-AE6E-FCF8B6C97CAC}" type="slidenum">
              <a:rPr lang="en-GB" smtClean="0"/>
              <a:t>‹#›</a:t>
            </a:fld>
            <a:endParaRPr lang="en-GB"/>
          </a:p>
        </p:txBody>
      </p:sp>
    </p:spTree>
    <p:extLst>
      <p:ext uri="{BB962C8B-B14F-4D97-AF65-F5344CB8AC3E}">
        <p14:creationId xmlns:p14="http://schemas.microsoft.com/office/powerpoint/2010/main" val="35502311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41E2FDB-4774-4456-ABAE-F71D8BC2CEFE}" type="datetimeFigureOut">
              <a:rPr lang="en-GB" smtClean="0"/>
              <a:t>22/02/2018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8F37087-8DC0-4F01-AE6E-FCF8B6C97CAC}" type="slidenum">
              <a:rPr lang="en-GB" smtClean="0"/>
              <a:t>‹#›</a:t>
            </a:fld>
            <a:endParaRPr lang="en-GB"/>
          </a:p>
        </p:txBody>
      </p:sp>
    </p:spTree>
    <p:extLst>
      <p:ext uri="{BB962C8B-B14F-4D97-AF65-F5344CB8AC3E}">
        <p14:creationId xmlns:p14="http://schemas.microsoft.com/office/powerpoint/2010/main" val="1821222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41E2FDB-4774-4456-ABAE-F71D8BC2CEFE}" type="datetimeFigureOut">
              <a:rPr lang="en-GB" smtClean="0"/>
              <a:t>22/02/2018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8F37087-8DC0-4F01-AE6E-FCF8B6C97CAC}" type="slidenum">
              <a:rPr lang="en-GB" smtClean="0"/>
              <a:t>‹#›</a:t>
            </a:fld>
            <a:endParaRPr lang="en-GB"/>
          </a:p>
        </p:txBody>
      </p:sp>
    </p:spTree>
    <p:extLst>
      <p:ext uri="{BB962C8B-B14F-4D97-AF65-F5344CB8AC3E}">
        <p14:creationId xmlns:p14="http://schemas.microsoft.com/office/powerpoint/2010/main" val="2204478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F41E2FDB-4774-4456-ABAE-F71D8BC2CEFE}" type="datetimeFigureOut">
              <a:rPr lang="en-GB" smtClean="0"/>
              <a:t>22/02/2018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8F37087-8DC0-4F01-AE6E-FCF8B6C97CAC}" type="slidenum">
              <a:rPr lang="en-GB" smtClean="0"/>
              <a:t>‹#›</a:t>
            </a:fld>
            <a:endParaRPr lang="en-GB"/>
          </a:p>
        </p:txBody>
      </p:sp>
    </p:spTree>
    <p:extLst>
      <p:ext uri="{BB962C8B-B14F-4D97-AF65-F5344CB8AC3E}">
        <p14:creationId xmlns:p14="http://schemas.microsoft.com/office/powerpoint/2010/main" val="3072487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F41E2FDB-4774-4456-ABAE-F71D8BC2CEFE}" type="datetimeFigureOut">
              <a:rPr lang="en-GB" smtClean="0"/>
              <a:t>22/02/2018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8F37087-8DC0-4F01-AE6E-FCF8B6C97CAC}" type="slidenum">
              <a:rPr lang="en-GB" smtClean="0"/>
              <a:t>‹#›</a:t>
            </a:fld>
            <a:endParaRPr lang="en-GB"/>
          </a:p>
        </p:txBody>
      </p:sp>
    </p:spTree>
    <p:extLst>
      <p:ext uri="{BB962C8B-B14F-4D97-AF65-F5344CB8AC3E}">
        <p14:creationId xmlns:p14="http://schemas.microsoft.com/office/powerpoint/2010/main" val="2269980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41E2FDB-4774-4456-ABAE-F71D8BC2CEFE}" type="datetimeFigureOut">
              <a:rPr lang="en-GB" smtClean="0"/>
              <a:t>22/02/2018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8F37087-8DC0-4F01-AE6E-FCF8B6C97CAC}" type="slidenum">
              <a:rPr lang="en-GB" smtClean="0"/>
              <a:t>‹#›</a:t>
            </a:fld>
            <a:endParaRPr lang="en-GB"/>
          </a:p>
        </p:txBody>
      </p:sp>
    </p:spTree>
    <p:extLst>
      <p:ext uri="{BB962C8B-B14F-4D97-AF65-F5344CB8AC3E}">
        <p14:creationId xmlns:p14="http://schemas.microsoft.com/office/powerpoint/2010/main" val="2071818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1E2FDB-4774-4456-ABAE-F71D8BC2CEFE}" type="datetimeFigureOut">
              <a:rPr lang="en-GB" smtClean="0"/>
              <a:t>22/02/2018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8F37087-8DC0-4F01-AE6E-FCF8B6C97CAC}" type="slidenum">
              <a:rPr lang="en-GB" smtClean="0"/>
              <a:t>‹#›</a:t>
            </a:fld>
            <a:endParaRPr lang="en-GB"/>
          </a:p>
        </p:txBody>
      </p:sp>
    </p:spTree>
    <p:extLst>
      <p:ext uri="{BB962C8B-B14F-4D97-AF65-F5344CB8AC3E}">
        <p14:creationId xmlns:p14="http://schemas.microsoft.com/office/powerpoint/2010/main" val="12252167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41E2FDB-4774-4456-ABAE-F71D8BC2CEFE}" type="datetimeFigureOut">
              <a:rPr lang="en-GB" smtClean="0"/>
              <a:t>22/02/2018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8F37087-8DC0-4F01-AE6E-FCF8B6C97CAC}" type="slidenum">
              <a:rPr lang="en-GB" smtClean="0"/>
              <a:t>‹#›</a:t>
            </a:fld>
            <a:endParaRPr lang="en-GB"/>
          </a:p>
        </p:txBody>
      </p:sp>
    </p:spTree>
    <p:extLst>
      <p:ext uri="{BB962C8B-B14F-4D97-AF65-F5344CB8AC3E}">
        <p14:creationId xmlns:p14="http://schemas.microsoft.com/office/powerpoint/2010/main" val="12677949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41E2FDB-4774-4456-ABAE-F71D8BC2CEFE}" type="datetimeFigureOut">
              <a:rPr lang="en-GB" smtClean="0"/>
              <a:t>22/02/2018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8F37087-8DC0-4F01-AE6E-FCF8B6C97CAC}" type="slidenum">
              <a:rPr lang="en-GB" smtClean="0"/>
              <a:t>‹#›</a:t>
            </a:fld>
            <a:endParaRPr lang="en-GB"/>
          </a:p>
        </p:txBody>
      </p:sp>
    </p:spTree>
    <p:extLst>
      <p:ext uri="{BB962C8B-B14F-4D97-AF65-F5344CB8AC3E}">
        <p14:creationId xmlns:p14="http://schemas.microsoft.com/office/powerpoint/2010/main" val="18586558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1E2FDB-4774-4456-ABAE-F71D8BC2CEFE}" type="datetimeFigureOut">
              <a:rPr lang="en-GB" smtClean="0"/>
              <a:t>22/02/2018</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F37087-8DC0-4F01-AE6E-FCF8B6C97CAC}" type="slidenum">
              <a:rPr lang="en-GB" smtClean="0"/>
              <a:t>‹#›</a:t>
            </a:fld>
            <a:endParaRPr lang="en-GB"/>
          </a:p>
        </p:txBody>
      </p:sp>
    </p:spTree>
    <p:extLst>
      <p:ext uri="{BB962C8B-B14F-4D97-AF65-F5344CB8AC3E}">
        <p14:creationId xmlns:p14="http://schemas.microsoft.com/office/powerpoint/2010/main" val="210644656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amp;ehk=Q9"/><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SCRIPTURE</a:t>
            </a:r>
          </a:p>
        </p:txBody>
      </p:sp>
      <p:sp>
        <p:nvSpPr>
          <p:cNvPr id="3" name="Subtitle 2"/>
          <p:cNvSpPr>
            <a:spLocks noGrp="1"/>
          </p:cNvSpPr>
          <p:nvPr>
            <p:ph type="subTitle" idx="1"/>
          </p:nvPr>
        </p:nvSpPr>
        <p:spPr/>
        <p:txBody>
          <a:bodyPr/>
          <a:lstStyle/>
          <a:p>
            <a:endParaRPr lang="en-GB" dirty="0"/>
          </a:p>
        </p:txBody>
      </p:sp>
      <p:pic>
        <p:nvPicPr>
          <p:cNvPr id="4" name="Picture 3" descr="The perspicuity of Holy &lt;strong&gt;Scripture&lt;/strong&gt; is something quite central to the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75A2DA72-2431-405E-ADEF-76ED95BE4F28}"/>
              </a:ext>
            </a:extLst>
          </p:cNvPr>
          <p:cNvSpPr/>
          <p:nvPr/>
        </p:nvSpPr>
        <p:spPr>
          <a:xfrm>
            <a:off x="3598553" y="3244334"/>
            <a:ext cx="184731" cy="369332"/>
          </a:xfrm>
          <a:prstGeom prst="rect">
            <a:avLst/>
          </a:prstGeom>
        </p:spPr>
        <p:txBody>
          <a:bodyPr wrap="none">
            <a:spAutoFit/>
          </a:bodyPr>
          <a:lstStyle/>
          <a:p>
            <a:endParaRPr lang="en-GB" dirty="0"/>
          </a:p>
        </p:txBody>
      </p:sp>
    </p:spTree>
    <p:extLst>
      <p:ext uri="{BB962C8B-B14F-4D97-AF65-F5344CB8AC3E}">
        <p14:creationId xmlns:p14="http://schemas.microsoft.com/office/powerpoint/2010/main" val="7084676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B9E3-19C4-47AD-B407-F0312D2AA955}"/>
              </a:ext>
            </a:extLst>
          </p:cNvPr>
          <p:cNvSpPr>
            <a:spLocks noGrp="1"/>
          </p:cNvSpPr>
          <p:nvPr>
            <p:ph type="title"/>
          </p:nvPr>
        </p:nvSpPr>
        <p:spPr>
          <a:xfrm>
            <a:off x="1238260" y="-198210"/>
            <a:ext cx="10515600" cy="1325563"/>
          </a:xfrm>
        </p:spPr>
        <p:txBody>
          <a:bodyPr/>
          <a:lstStyle/>
          <a:p>
            <a:r>
              <a:rPr lang="en-GB" dirty="0"/>
              <a:t>Covenantal Structure of Salvation History</a:t>
            </a:r>
          </a:p>
        </p:txBody>
      </p:sp>
      <p:sp>
        <p:nvSpPr>
          <p:cNvPr id="4" name="TextBox 3">
            <a:extLst>
              <a:ext uri="{FF2B5EF4-FFF2-40B4-BE49-F238E27FC236}">
                <a16:creationId xmlns:a16="http://schemas.microsoft.com/office/drawing/2014/main" id="{7D8B497F-B186-4171-8D4C-D4485B8D2706}"/>
              </a:ext>
            </a:extLst>
          </p:cNvPr>
          <p:cNvSpPr txBox="1"/>
          <p:nvPr/>
        </p:nvSpPr>
        <p:spPr>
          <a:xfrm>
            <a:off x="331304" y="1005455"/>
            <a:ext cx="11743889" cy="5504092"/>
          </a:xfrm>
          <a:prstGeom prst="rect">
            <a:avLst/>
          </a:prstGeom>
          <a:solidFill>
            <a:schemeClr val="tx1"/>
          </a:solidFill>
        </p:spPr>
        <p:txBody>
          <a:bodyPr wrap="square" rtlCol="0">
            <a:spAutoFit/>
          </a:bodyPr>
          <a:lstStyle/>
          <a:p>
            <a:endParaRPr lang="en-GB" dirty="0"/>
          </a:p>
        </p:txBody>
      </p:sp>
      <p:sp>
        <p:nvSpPr>
          <p:cNvPr id="5" name="TextBox 4">
            <a:extLst>
              <a:ext uri="{FF2B5EF4-FFF2-40B4-BE49-F238E27FC236}">
                <a16:creationId xmlns:a16="http://schemas.microsoft.com/office/drawing/2014/main" id="{A82B6B70-D946-47DC-BA1F-14CAA6AA48B6}"/>
              </a:ext>
            </a:extLst>
          </p:cNvPr>
          <p:cNvSpPr txBox="1"/>
          <p:nvPr/>
        </p:nvSpPr>
        <p:spPr>
          <a:xfrm>
            <a:off x="331304" y="5904014"/>
            <a:ext cx="1374913" cy="646331"/>
          </a:xfrm>
          <a:prstGeom prst="rect">
            <a:avLst/>
          </a:prstGeom>
          <a:noFill/>
        </p:spPr>
        <p:txBody>
          <a:bodyPr wrap="square" rtlCol="0">
            <a:spAutoFit/>
          </a:bodyPr>
          <a:lstStyle/>
          <a:p>
            <a:r>
              <a:rPr lang="en-GB" b="1" dirty="0">
                <a:solidFill>
                  <a:schemeClr val="bg1"/>
                </a:solidFill>
              </a:rPr>
              <a:t>Family </a:t>
            </a:r>
          </a:p>
          <a:p>
            <a:r>
              <a:rPr lang="en-GB" b="1" dirty="0">
                <a:solidFill>
                  <a:schemeClr val="bg1"/>
                </a:solidFill>
              </a:rPr>
              <a:t>form:</a:t>
            </a:r>
          </a:p>
        </p:txBody>
      </p:sp>
      <p:sp>
        <p:nvSpPr>
          <p:cNvPr id="6" name="Oval 5">
            <a:extLst>
              <a:ext uri="{FF2B5EF4-FFF2-40B4-BE49-F238E27FC236}">
                <a16:creationId xmlns:a16="http://schemas.microsoft.com/office/drawing/2014/main" id="{0A3E4459-C64A-4F95-ABEF-C987DA28158D}"/>
              </a:ext>
            </a:extLst>
          </p:cNvPr>
          <p:cNvSpPr/>
          <p:nvPr/>
        </p:nvSpPr>
        <p:spPr>
          <a:xfrm>
            <a:off x="1974577" y="5836529"/>
            <a:ext cx="291545" cy="2699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Arrow Connector 7">
            <a:extLst>
              <a:ext uri="{FF2B5EF4-FFF2-40B4-BE49-F238E27FC236}">
                <a16:creationId xmlns:a16="http://schemas.microsoft.com/office/drawing/2014/main" id="{B367FC45-35D3-4B73-92A5-3AB41EE9D017}"/>
              </a:ext>
            </a:extLst>
          </p:cNvPr>
          <p:cNvCxnSpPr>
            <a:cxnSpLocks/>
          </p:cNvCxnSpPr>
          <p:nvPr/>
        </p:nvCxnSpPr>
        <p:spPr>
          <a:xfrm flipV="1">
            <a:off x="2266122" y="4609307"/>
            <a:ext cx="9449628" cy="1340920"/>
          </a:xfrm>
          <a:prstGeom prst="straightConnector1">
            <a:avLst/>
          </a:prstGeom>
          <a:ln w="41275">
            <a:tailEnd type="triangle"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AA02C784-D96E-4295-A755-0D1932D3BAE1}"/>
              </a:ext>
            </a:extLst>
          </p:cNvPr>
          <p:cNvCxnSpPr>
            <a:cxnSpLocks/>
            <a:stCxn id="6" idx="6"/>
          </p:cNvCxnSpPr>
          <p:nvPr/>
        </p:nvCxnSpPr>
        <p:spPr>
          <a:xfrm flipV="1">
            <a:off x="2266122" y="5823969"/>
            <a:ext cx="9449628" cy="147531"/>
          </a:xfrm>
          <a:prstGeom prst="straightConnector1">
            <a:avLst/>
          </a:prstGeom>
          <a:ln w="41275">
            <a:tailEnd type="triangle" w="lg" len="lg"/>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184FF6BB-C312-45C4-BEFA-C5DAFD3EC35E}"/>
              </a:ext>
            </a:extLst>
          </p:cNvPr>
          <p:cNvSpPr/>
          <p:nvPr/>
        </p:nvSpPr>
        <p:spPr>
          <a:xfrm>
            <a:off x="10422835" y="4637681"/>
            <a:ext cx="291545" cy="2699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747FFB44-6790-48A2-A960-A7E22FFFF756}"/>
              </a:ext>
            </a:extLst>
          </p:cNvPr>
          <p:cNvSpPr/>
          <p:nvPr/>
        </p:nvSpPr>
        <p:spPr>
          <a:xfrm>
            <a:off x="8811455" y="4844673"/>
            <a:ext cx="291545" cy="2699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411DACB7-80DE-4B95-BC69-E35B3F28BC20}"/>
              </a:ext>
            </a:extLst>
          </p:cNvPr>
          <p:cNvSpPr/>
          <p:nvPr/>
        </p:nvSpPr>
        <p:spPr>
          <a:xfrm>
            <a:off x="7070038" y="5075582"/>
            <a:ext cx="291545" cy="2699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BAA7E100-AEC5-4C7E-A4F2-B95453292A9A}"/>
              </a:ext>
            </a:extLst>
          </p:cNvPr>
          <p:cNvSpPr/>
          <p:nvPr/>
        </p:nvSpPr>
        <p:spPr>
          <a:xfrm>
            <a:off x="5413516" y="5314985"/>
            <a:ext cx="291545" cy="2699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2CD47C12-AFD2-402B-8D7F-FA21CFE3D861}"/>
              </a:ext>
            </a:extLst>
          </p:cNvPr>
          <p:cNvSpPr/>
          <p:nvPr/>
        </p:nvSpPr>
        <p:spPr>
          <a:xfrm>
            <a:off x="3902766" y="5554027"/>
            <a:ext cx="291545" cy="2699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a:extLst>
              <a:ext uri="{FF2B5EF4-FFF2-40B4-BE49-F238E27FC236}">
                <a16:creationId xmlns:a16="http://schemas.microsoft.com/office/drawing/2014/main" id="{37677084-A0CE-4569-9D5D-0C07E5BA2725}"/>
              </a:ext>
            </a:extLst>
          </p:cNvPr>
          <p:cNvCxnSpPr>
            <a:cxnSpLocks/>
          </p:cNvCxnSpPr>
          <p:nvPr/>
        </p:nvCxnSpPr>
        <p:spPr>
          <a:xfrm>
            <a:off x="10568607" y="4907623"/>
            <a:ext cx="0" cy="911989"/>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9F9CF88-5310-4028-BBBB-F6346B56DF11}"/>
              </a:ext>
            </a:extLst>
          </p:cNvPr>
          <p:cNvCxnSpPr/>
          <p:nvPr/>
        </p:nvCxnSpPr>
        <p:spPr>
          <a:xfrm>
            <a:off x="10259458" y="5105902"/>
            <a:ext cx="618297"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49B2E10-A238-43D4-A66D-5FF52D5BFBA2}"/>
              </a:ext>
            </a:extLst>
          </p:cNvPr>
          <p:cNvCxnSpPr/>
          <p:nvPr/>
        </p:nvCxnSpPr>
        <p:spPr>
          <a:xfrm>
            <a:off x="8957227" y="5134478"/>
            <a:ext cx="0" cy="718067"/>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342C1FC-87D2-4E24-88AE-4F703FA15DEA}"/>
              </a:ext>
            </a:extLst>
          </p:cNvPr>
          <p:cNvCxnSpPr>
            <a:cxnSpLocks/>
          </p:cNvCxnSpPr>
          <p:nvPr/>
        </p:nvCxnSpPr>
        <p:spPr>
          <a:xfrm>
            <a:off x="7215810" y="5392804"/>
            <a:ext cx="9319" cy="441859"/>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7E11D70-0030-491A-AB3A-77290488918F}"/>
              </a:ext>
            </a:extLst>
          </p:cNvPr>
          <p:cNvCxnSpPr>
            <a:cxnSpLocks/>
          </p:cNvCxnSpPr>
          <p:nvPr/>
        </p:nvCxnSpPr>
        <p:spPr>
          <a:xfrm>
            <a:off x="5559288" y="5341570"/>
            <a:ext cx="0" cy="546291"/>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0A874C9-B435-448D-8D26-0AFB0C07BB67}"/>
              </a:ext>
            </a:extLst>
          </p:cNvPr>
          <p:cNvCxnSpPr/>
          <p:nvPr/>
        </p:nvCxnSpPr>
        <p:spPr>
          <a:xfrm>
            <a:off x="4048538" y="5688998"/>
            <a:ext cx="0" cy="26122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33B74F1B-3A82-4DFF-9BDD-0A52F02B6DF6}"/>
              </a:ext>
            </a:extLst>
          </p:cNvPr>
          <p:cNvSpPr txBox="1"/>
          <p:nvPr/>
        </p:nvSpPr>
        <p:spPr>
          <a:xfrm>
            <a:off x="1271169" y="5956098"/>
            <a:ext cx="1857375" cy="646331"/>
          </a:xfrm>
          <a:prstGeom prst="rect">
            <a:avLst/>
          </a:prstGeom>
          <a:noFill/>
        </p:spPr>
        <p:txBody>
          <a:bodyPr wrap="square" rtlCol="0">
            <a:spAutoFit/>
          </a:bodyPr>
          <a:lstStyle/>
          <a:p>
            <a:pPr algn="ctr"/>
            <a:r>
              <a:rPr lang="en-GB" dirty="0">
                <a:solidFill>
                  <a:schemeClr val="bg1"/>
                </a:solidFill>
              </a:rPr>
              <a:t>One Holy</a:t>
            </a:r>
          </a:p>
          <a:p>
            <a:pPr algn="ctr"/>
            <a:r>
              <a:rPr lang="en-GB" dirty="0">
                <a:solidFill>
                  <a:schemeClr val="bg1"/>
                </a:solidFill>
              </a:rPr>
              <a:t>Couple</a:t>
            </a:r>
          </a:p>
        </p:txBody>
      </p:sp>
      <p:sp>
        <p:nvSpPr>
          <p:cNvPr id="34" name="TextBox 33">
            <a:extLst>
              <a:ext uri="{FF2B5EF4-FFF2-40B4-BE49-F238E27FC236}">
                <a16:creationId xmlns:a16="http://schemas.microsoft.com/office/drawing/2014/main" id="{551B63D4-F297-41BF-AD1F-C031C34EF846}"/>
              </a:ext>
            </a:extLst>
          </p:cNvPr>
          <p:cNvSpPr txBox="1"/>
          <p:nvPr/>
        </p:nvSpPr>
        <p:spPr>
          <a:xfrm>
            <a:off x="3156193" y="5926344"/>
            <a:ext cx="1857375" cy="646331"/>
          </a:xfrm>
          <a:prstGeom prst="rect">
            <a:avLst/>
          </a:prstGeom>
          <a:noFill/>
        </p:spPr>
        <p:txBody>
          <a:bodyPr wrap="square" rtlCol="0">
            <a:spAutoFit/>
          </a:bodyPr>
          <a:lstStyle/>
          <a:p>
            <a:pPr algn="ctr"/>
            <a:r>
              <a:rPr lang="en-GB" dirty="0">
                <a:solidFill>
                  <a:schemeClr val="bg1"/>
                </a:solidFill>
              </a:rPr>
              <a:t>One Holy</a:t>
            </a:r>
          </a:p>
          <a:p>
            <a:pPr algn="ctr"/>
            <a:r>
              <a:rPr lang="en-GB" dirty="0">
                <a:solidFill>
                  <a:schemeClr val="bg1"/>
                </a:solidFill>
              </a:rPr>
              <a:t>Family</a:t>
            </a:r>
          </a:p>
        </p:txBody>
      </p:sp>
      <p:sp>
        <p:nvSpPr>
          <p:cNvPr id="35" name="TextBox 34">
            <a:extLst>
              <a:ext uri="{FF2B5EF4-FFF2-40B4-BE49-F238E27FC236}">
                <a16:creationId xmlns:a16="http://schemas.microsoft.com/office/drawing/2014/main" id="{169ADF61-1CCD-4BFA-8FBA-0AB5C5DAA235}"/>
              </a:ext>
            </a:extLst>
          </p:cNvPr>
          <p:cNvSpPr txBox="1"/>
          <p:nvPr/>
        </p:nvSpPr>
        <p:spPr>
          <a:xfrm>
            <a:off x="4630600" y="5926344"/>
            <a:ext cx="1857375" cy="646331"/>
          </a:xfrm>
          <a:prstGeom prst="rect">
            <a:avLst/>
          </a:prstGeom>
          <a:noFill/>
        </p:spPr>
        <p:txBody>
          <a:bodyPr wrap="square" rtlCol="0">
            <a:spAutoFit/>
          </a:bodyPr>
          <a:lstStyle/>
          <a:p>
            <a:pPr algn="ctr"/>
            <a:r>
              <a:rPr lang="en-GB" dirty="0">
                <a:solidFill>
                  <a:schemeClr val="bg1"/>
                </a:solidFill>
              </a:rPr>
              <a:t>One Holy</a:t>
            </a:r>
          </a:p>
          <a:p>
            <a:pPr algn="ctr"/>
            <a:r>
              <a:rPr lang="en-GB" dirty="0">
                <a:solidFill>
                  <a:schemeClr val="bg1"/>
                </a:solidFill>
              </a:rPr>
              <a:t>Tribe</a:t>
            </a:r>
          </a:p>
        </p:txBody>
      </p:sp>
      <p:sp>
        <p:nvSpPr>
          <p:cNvPr id="36" name="TextBox 35">
            <a:extLst>
              <a:ext uri="{FF2B5EF4-FFF2-40B4-BE49-F238E27FC236}">
                <a16:creationId xmlns:a16="http://schemas.microsoft.com/office/drawing/2014/main" id="{2FFCEDD9-7E4D-482C-A5E9-694890B77616}"/>
              </a:ext>
            </a:extLst>
          </p:cNvPr>
          <p:cNvSpPr txBox="1"/>
          <p:nvPr/>
        </p:nvSpPr>
        <p:spPr>
          <a:xfrm>
            <a:off x="6309885" y="5923452"/>
            <a:ext cx="1857375" cy="646331"/>
          </a:xfrm>
          <a:prstGeom prst="rect">
            <a:avLst/>
          </a:prstGeom>
          <a:noFill/>
        </p:spPr>
        <p:txBody>
          <a:bodyPr wrap="square" rtlCol="0">
            <a:spAutoFit/>
          </a:bodyPr>
          <a:lstStyle/>
          <a:p>
            <a:pPr algn="ctr"/>
            <a:r>
              <a:rPr lang="en-GB" dirty="0">
                <a:solidFill>
                  <a:schemeClr val="bg1"/>
                </a:solidFill>
              </a:rPr>
              <a:t>One Holy</a:t>
            </a:r>
          </a:p>
          <a:p>
            <a:pPr algn="ctr"/>
            <a:r>
              <a:rPr lang="en-GB" dirty="0">
                <a:solidFill>
                  <a:schemeClr val="bg1"/>
                </a:solidFill>
              </a:rPr>
              <a:t>Nation</a:t>
            </a:r>
          </a:p>
        </p:txBody>
      </p:sp>
      <p:sp>
        <p:nvSpPr>
          <p:cNvPr id="37" name="TextBox 36">
            <a:extLst>
              <a:ext uri="{FF2B5EF4-FFF2-40B4-BE49-F238E27FC236}">
                <a16:creationId xmlns:a16="http://schemas.microsoft.com/office/drawing/2014/main" id="{29682485-675F-4D13-903A-C7A57417C9C7}"/>
              </a:ext>
            </a:extLst>
          </p:cNvPr>
          <p:cNvSpPr txBox="1"/>
          <p:nvPr/>
        </p:nvSpPr>
        <p:spPr>
          <a:xfrm>
            <a:off x="7954506" y="5893370"/>
            <a:ext cx="2016608" cy="646331"/>
          </a:xfrm>
          <a:prstGeom prst="rect">
            <a:avLst/>
          </a:prstGeom>
          <a:noFill/>
        </p:spPr>
        <p:txBody>
          <a:bodyPr wrap="square" rtlCol="0">
            <a:spAutoFit/>
          </a:bodyPr>
          <a:lstStyle/>
          <a:p>
            <a:pPr algn="ctr"/>
            <a:r>
              <a:rPr lang="en-GB" dirty="0">
                <a:solidFill>
                  <a:schemeClr val="bg1"/>
                </a:solidFill>
              </a:rPr>
              <a:t>One Holy</a:t>
            </a:r>
          </a:p>
          <a:p>
            <a:pPr algn="ctr"/>
            <a:r>
              <a:rPr lang="en-GB" dirty="0">
                <a:solidFill>
                  <a:schemeClr val="bg1"/>
                </a:solidFill>
              </a:rPr>
              <a:t> Kingdom</a:t>
            </a:r>
          </a:p>
        </p:txBody>
      </p:sp>
      <p:sp>
        <p:nvSpPr>
          <p:cNvPr id="40" name="TextBox 39">
            <a:extLst>
              <a:ext uri="{FF2B5EF4-FFF2-40B4-BE49-F238E27FC236}">
                <a16:creationId xmlns:a16="http://schemas.microsoft.com/office/drawing/2014/main" id="{B5CD921B-0283-4D09-A1D3-77A1F0B1AFAC}"/>
              </a:ext>
            </a:extLst>
          </p:cNvPr>
          <p:cNvSpPr txBox="1"/>
          <p:nvPr/>
        </p:nvSpPr>
        <p:spPr>
          <a:xfrm>
            <a:off x="9532618" y="5887861"/>
            <a:ext cx="2542395" cy="923330"/>
          </a:xfrm>
          <a:prstGeom prst="rect">
            <a:avLst/>
          </a:prstGeom>
          <a:noFill/>
        </p:spPr>
        <p:txBody>
          <a:bodyPr wrap="square" rtlCol="0">
            <a:spAutoFit/>
          </a:bodyPr>
          <a:lstStyle/>
          <a:p>
            <a:pPr algn="ctr"/>
            <a:r>
              <a:rPr lang="en-GB" dirty="0">
                <a:solidFill>
                  <a:schemeClr val="bg1"/>
                </a:solidFill>
              </a:rPr>
              <a:t>One Holy Catholic and Apostolic Church</a:t>
            </a:r>
          </a:p>
          <a:p>
            <a:pPr algn="ctr"/>
            <a:endParaRPr lang="en-GB" dirty="0">
              <a:solidFill>
                <a:schemeClr val="bg1"/>
              </a:solidFill>
            </a:endParaRPr>
          </a:p>
        </p:txBody>
      </p:sp>
      <p:sp>
        <p:nvSpPr>
          <p:cNvPr id="41" name="TextBox 40">
            <a:extLst>
              <a:ext uri="{FF2B5EF4-FFF2-40B4-BE49-F238E27FC236}">
                <a16:creationId xmlns:a16="http://schemas.microsoft.com/office/drawing/2014/main" id="{321E182E-0B92-4102-8158-ABFD113B5C06}"/>
              </a:ext>
            </a:extLst>
          </p:cNvPr>
          <p:cNvSpPr txBox="1"/>
          <p:nvPr/>
        </p:nvSpPr>
        <p:spPr>
          <a:xfrm>
            <a:off x="331304" y="4968840"/>
            <a:ext cx="1374913" cy="646331"/>
          </a:xfrm>
          <a:prstGeom prst="rect">
            <a:avLst/>
          </a:prstGeom>
          <a:noFill/>
        </p:spPr>
        <p:txBody>
          <a:bodyPr wrap="square" rtlCol="0">
            <a:spAutoFit/>
          </a:bodyPr>
          <a:lstStyle/>
          <a:p>
            <a:r>
              <a:rPr lang="en-GB" b="1" dirty="0">
                <a:solidFill>
                  <a:schemeClr val="bg1"/>
                </a:solidFill>
              </a:rPr>
              <a:t>Covenant mediator:</a:t>
            </a:r>
          </a:p>
        </p:txBody>
      </p:sp>
      <p:sp>
        <p:nvSpPr>
          <p:cNvPr id="43" name="TextBox 42">
            <a:extLst>
              <a:ext uri="{FF2B5EF4-FFF2-40B4-BE49-F238E27FC236}">
                <a16:creationId xmlns:a16="http://schemas.microsoft.com/office/drawing/2014/main" id="{81B6C0AB-9FA1-42FA-BA2C-0A65548CB2B6}"/>
              </a:ext>
            </a:extLst>
          </p:cNvPr>
          <p:cNvSpPr txBox="1"/>
          <p:nvPr/>
        </p:nvSpPr>
        <p:spPr>
          <a:xfrm>
            <a:off x="1179342" y="5048758"/>
            <a:ext cx="1857375" cy="646331"/>
          </a:xfrm>
          <a:prstGeom prst="rect">
            <a:avLst/>
          </a:prstGeom>
          <a:noFill/>
        </p:spPr>
        <p:txBody>
          <a:bodyPr wrap="square" rtlCol="0">
            <a:spAutoFit/>
          </a:bodyPr>
          <a:lstStyle/>
          <a:p>
            <a:pPr algn="ctr"/>
            <a:r>
              <a:rPr lang="en-GB" dirty="0">
                <a:solidFill>
                  <a:schemeClr val="bg1"/>
                </a:solidFill>
              </a:rPr>
              <a:t>Adam</a:t>
            </a:r>
          </a:p>
          <a:p>
            <a:pPr algn="ctr"/>
            <a:r>
              <a:rPr lang="en-GB" dirty="0">
                <a:solidFill>
                  <a:schemeClr val="bg1"/>
                </a:solidFill>
              </a:rPr>
              <a:t>(Gen. 1-3)</a:t>
            </a:r>
          </a:p>
        </p:txBody>
      </p:sp>
      <p:sp>
        <p:nvSpPr>
          <p:cNvPr id="44" name="TextBox 43">
            <a:extLst>
              <a:ext uri="{FF2B5EF4-FFF2-40B4-BE49-F238E27FC236}">
                <a16:creationId xmlns:a16="http://schemas.microsoft.com/office/drawing/2014/main" id="{237A67A4-2699-4809-8AFD-B9D3B489FBD6}"/>
              </a:ext>
            </a:extLst>
          </p:cNvPr>
          <p:cNvSpPr txBox="1"/>
          <p:nvPr/>
        </p:nvSpPr>
        <p:spPr>
          <a:xfrm>
            <a:off x="3015912" y="4888454"/>
            <a:ext cx="1857375" cy="646331"/>
          </a:xfrm>
          <a:prstGeom prst="rect">
            <a:avLst/>
          </a:prstGeom>
          <a:noFill/>
        </p:spPr>
        <p:txBody>
          <a:bodyPr wrap="square" rtlCol="0">
            <a:spAutoFit/>
          </a:bodyPr>
          <a:lstStyle/>
          <a:p>
            <a:pPr algn="ctr"/>
            <a:r>
              <a:rPr lang="en-GB" dirty="0">
                <a:solidFill>
                  <a:schemeClr val="bg1"/>
                </a:solidFill>
              </a:rPr>
              <a:t>Noah</a:t>
            </a:r>
          </a:p>
          <a:p>
            <a:pPr algn="ctr"/>
            <a:r>
              <a:rPr lang="en-GB" dirty="0">
                <a:solidFill>
                  <a:schemeClr val="bg1"/>
                </a:solidFill>
              </a:rPr>
              <a:t>(Gen. 9)</a:t>
            </a:r>
          </a:p>
        </p:txBody>
      </p:sp>
      <p:sp>
        <p:nvSpPr>
          <p:cNvPr id="45" name="TextBox 44">
            <a:extLst>
              <a:ext uri="{FF2B5EF4-FFF2-40B4-BE49-F238E27FC236}">
                <a16:creationId xmlns:a16="http://schemas.microsoft.com/office/drawing/2014/main" id="{61419D1E-2DCA-4C70-9D7B-B70F4027B236}"/>
              </a:ext>
            </a:extLst>
          </p:cNvPr>
          <p:cNvSpPr txBox="1"/>
          <p:nvPr/>
        </p:nvSpPr>
        <p:spPr>
          <a:xfrm>
            <a:off x="4552745" y="4685611"/>
            <a:ext cx="1857375" cy="646331"/>
          </a:xfrm>
          <a:prstGeom prst="rect">
            <a:avLst/>
          </a:prstGeom>
          <a:noFill/>
        </p:spPr>
        <p:txBody>
          <a:bodyPr wrap="square" rtlCol="0">
            <a:spAutoFit/>
          </a:bodyPr>
          <a:lstStyle/>
          <a:p>
            <a:pPr algn="ctr"/>
            <a:r>
              <a:rPr lang="en-GB" dirty="0">
                <a:solidFill>
                  <a:schemeClr val="bg1"/>
                </a:solidFill>
              </a:rPr>
              <a:t>Abraham</a:t>
            </a:r>
          </a:p>
          <a:p>
            <a:pPr algn="ctr"/>
            <a:r>
              <a:rPr lang="en-GB" dirty="0">
                <a:solidFill>
                  <a:schemeClr val="bg1"/>
                </a:solidFill>
              </a:rPr>
              <a:t>(Gen. 15,17,22)</a:t>
            </a:r>
          </a:p>
        </p:txBody>
      </p:sp>
      <p:sp>
        <p:nvSpPr>
          <p:cNvPr id="46" name="TextBox 45">
            <a:extLst>
              <a:ext uri="{FF2B5EF4-FFF2-40B4-BE49-F238E27FC236}">
                <a16:creationId xmlns:a16="http://schemas.microsoft.com/office/drawing/2014/main" id="{CDE9C80F-37E8-4B46-A5A0-EC4046425DD4}"/>
              </a:ext>
            </a:extLst>
          </p:cNvPr>
          <p:cNvSpPr txBox="1"/>
          <p:nvPr/>
        </p:nvSpPr>
        <p:spPr>
          <a:xfrm>
            <a:off x="6284180" y="4396427"/>
            <a:ext cx="1925937" cy="646331"/>
          </a:xfrm>
          <a:prstGeom prst="rect">
            <a:avLst/>
          </a:prstGeom>
          <a:noFill/>
        </p:spPr>
        <p:txBody>
          <a:bodyPr wrap="square" rtlCol="0">
            <a:spAutoFit/>
          </a:bodyPr>
          <a:lstStyle/>
          <a:p>
            <a:pPr algn="ctr"/>
            <a:r>
              <a:rPr lang="en-GB" dirty="0">
                <a:solidFill>
                  <a:schemeClr val="bg1"/>
                </a:solidFill>
              </a:rPr>
              <a:t>Moses</a:t>
            </a:r>
          </a:p>
          <a:p>
            <a:pPr algn="ctr"/>
            <a:r>
              <a:rPr lang="en-GB" dirty="0">
                <a:solidFill>
                  <a:schemeClr val="bg1"/>
                </a:solidFill>
              </a:rPr>
              <a:t>(Ex. 24 / Deut. 29)</a:t>
            </a:r>
          </a:p>
        </p:txBody>
      </p:sp>
      <p:sp>
        <p:nvSpPr>
          <p:cNvPr id="47" name="TextBox 46">
            <a:extLst>
              <a:ext uri="{FF2B5EF4-FFF2-40B4-BE49-F238E27FC236}">
                <a16:creationId xmlns:a16="http://schemas.microsoft.com/office/drawing/2014/main" id="{43EA9646-7C8B-4E80-A80F-0C8D3C17CFA3}"/>
              </a:ext>
            </a:extLst>
          </p:cNvPr>
          <p:cNvSpPr txBox="1"/>
          <p:nvPr/>
        </p:nvSpPr>
        <p:spPr>
          <a:xfrm>
            <a:off x="8011359" y="4169891"/>
            <a:ext cx="1857375" cy="646331"/>
          </a:xfrm>
          <a:prstGeom prst="rect">
            <a:avLst/>
          </a:prstGeom>
          <a:noFill/>
        </p:spPr>
        <p:txBody>
          <a:bodyPr wrap="square" rtlCol="0">
            <a:spAutoFit/>
          </a:bodyPr>
          <a:lstStyle/>
          <a:p>
            <a:pPr algn="ctr"/>
            <a:r>
              <a:rPr lang="en-GB" dirty="0">
                <a:solidFill>
                  <a:schemeClr val="bg1"/>
                </a:solidFill>
              </a:rPr>
              <a:t>David</a:t>
            </a:r>
          </a:p>
          <a:p>
            <a:pPr algn="ctr"/>
            <a:r>
              <a:rPr lang="en-GB" dirty="0">
                <a:solidFill>
                  <a:schemeClr val="bg1"/>
                </a:solidFill>
              </a:rPr>
              <a:t>(11 Sam. 7)</a:t>
            </a:r>
          </a:p>
        </p:txBody>
      </p:sp>
      <p:sp>
        <p:nvSpPr>
          <p:cNvPr id="48" name="TextBox 47">
            <a:extLst>
              <a:ext uri="{FF2B5EF4-FFF2-40B4-BE49-F238E27FC236}">
                <a16:creationId xmlns:a16="http://schemas.microsoft.com/office/drawing/2014/main" id="{326F58F1-AC2D-45A6-869E-3945EEA14050}"/>
              </a:ext>
            </a:extLst>
          </p:cNvPr>
          <p:cNvSpPr txBox="1"/>
          <p:nvPr/>
        </p:nvSpPr>
        <p:spPr>
          <a:xfrm>
            <a:off x="9578276" y="3968245"/>
            <a:ext cx="1857375" cy="646331"/>
          </a:xfrm>
          <a:prstGeom prst="rect">
            <a:avLst/>
          </a:prstGeom>
          <a:noFill/>
        </p:spPr>
        <p:txBody>
          <a:bodyPr wrap="square" rtlCol="0">
            <a:spAutoFit/>
          </a:bodyPr>
          <a:lstStyle/>
          <a:p>
            <a:pPr algn="ctr"/>
            <a:r>
              <a:rPr lang="en-GB" dirty="0">
                <a:solidFill>
                  <a:schemeClr val="bg1"/>
                </a:solidFill>
              </a:rPr>
              <a:t>Jesus</a:t>
            </a:r>
          </a:p>
          <a:p>
            <a:pPr algn="ctr"/>
            <a:r>
              <a:rPr lang="en-GB" dirty="0">
                <a:solidFill>
                  <a:schemeClr val="bg1"/>
                </a:solidFill>
              </a:rPr>
              <a:t>(Mk. 14)</a:t>
            </a:r>
          </a:p>
        </p:txBody>
      </p:sp>
      <p:sp>
        <p:nvSpPr>
          <p:cNvPr id="49" name="TextBox 48">
            <a:extLst>
              <a:ext uri="{FF2B5EF4-FFF2-40B4-BE49-F238E27FC236}">
                <a16:creationId xmlns:a16="http://schemas.microsoft.com/office/drawing/2014/main" id="{39FF728E-DC41-427F-B917-74C3471CA652}"/>
              </a:ext>
            </a:extLst>
          </p:cNvPr>
          <p:cNvSpPr txBox="1"/>
          <p:nvPr/>
        </p:nvSpPr>
        <p:spPr>
          <a:xfrm>
            <a:off x="386675" y="1086470"/>
            <a:ext cx="2442953" cy="646331"/>
          </a:xfrm>
          <a:prstGeom prst="rect">
            <a:avLst/>
          </a:prstGeom>
          <a:noFill/>
        </p:spPr>
        <p:txBody>
          <a:bodyPr wrap="square" rtlCol="0">
            <a:spAutoFit/>
          </a:bodyPr>
          <a:lstStyle/>
          <a:p>
            <a:r>
              <a:rPr lang="en-GB" b="1" dirty="0">
                <a:solidFill>
                  <a:schemeClr val="bg1"/>
                </a:solidFill>
              </a:rPr>
              <a:t>1. Three fold promise to Abraham:</a:t>
            </a:r>
          </a:p>
        </p:txBody>
      </p:sp>
      <p:sp>
        <p:nvSpPr>
          <p:cNvPr id="50" name="TextBox 49">
            <a:extLst>
              <a:ext uri="{FF2B5EF4-FFF2-40B4-BE49-F238E27FC236}">
                <a16:creationId xmlns:a16="http://schemas.microsoft.com/office/drawing/2014/main" id="{483E88A4-5524-4EFC-BA31-02DABAC7C669}"/>
              </a:ext>
            </a:extLst>
          </p:cNvPr>
          <p:cNvSpPr txBox="1"/>
          <p:nvPr/>
        </p:nvSpPr>
        <p:spPr>
          <a:xfrm>
            <a:off x="379701" y="2013472"/>
            <a:ext cx="2480638" cy="646331"/>
          </a:xfrm>
          <a:prstGeom prst="rect">
            <a:avLst/>
          </a:prstGeom>
          <a:noFill/>
        </p:spPr>
        <p:txBody>
          <a:bodyPr wrap="square" rtlCol="0">
            <a:spAutoFit/>
          </a:bodyPr>
          <a:lstStyle/>
          <a:p>
            <a:r>
              <a:rPr lang="en-GB" b="1" dirty="0">
                <a:solidFill>
                  <a:schemeClr val="bg1"/>
                </a:solidFill>
              </a:rPr>
              <a:t>2. Three fold promise upgraded to Covenants:</a:t>
            </a:r>
          </a:p>
        </p:txBody>
      </p:sp>
      <p:sp>
        <p:nvSpPr>
          <p:cNvPr id="51" name="TextBox 50">
            <a:extLst>
              <a:ext uri="{FF2B5EF4-FFF2-40B4-BE49-F238E27FC236}">
                <a16:creationId xmlns:a16="http://schemas.microsoft.com/office/drawing/2014/main" id="{C05BA07E-DDFD-4EE4-9ED9-16B2190BA8CA}"/>
              </a:ext>
            </a:extLst>
          </p:cNvPr>
          <p:cNvSpPr txBox="1"/>
          <p:nvPr/>
        </p:nvSpPr>
        <p:spPr>
          <a:xfrm>
            <a:off x="376273" y="3128116"/>
            <a:ext cx="2824890" cy="646331"/>
          </a:xfrm>
          <a:prstGeom prst="rect">
            <a:avLst/>
          </a:prstGeom>
          <a:noFill/>
        </p:spPr>
        <p:txBody>
          <a:bodyPr wrap="square" rtlCol="0">
            <a:spAutoFit/>
          </a:bodyPr>
          <a:lstStyle/>
          <a:p>
            <a:r>
              <a:rPr lang="en-GB" b="1" dirty="0">
                <a:solidFill>
                  <a:schemeClr val="bg1"/>
                </a:solidFill>
              </a:rPr>
              <a:t>3. Three Covenants fulfilled in Moses, David and Jesus:</a:t>
            </a:r>
          </a:p>
        </p:txBody>
      </p:sp>
      <p:sp>
        <p:nvSpPr>
          <p:cNvPr id="52" name="Rectangle 51">
            <a:extLst>
              <a:ext uri="{FF2B5EF4-FFF2-40B4-BE49-F238E27FC236}">
                <a16:creationId xmlns:a16="http://schemas.microsoft.com/office/drawing/2014/main" id="{476E9144-4293-4693-9F47-A0534ED5D000}"/>
              </a:ext>
            </a:extLst>
          </p:cNvPr>
          <p:cNvSpPr/>
          <p:nvPr/>
        </p:nvSpPr>
        <p:spPr>
          <a:xfrm>
            <a:off x="5696260" y="1141648"/>
            <a:ext cx="1079292" cy="72529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a:extLst>
              <a:ext uri="{FF2B5EF4-FFF2-40B4-BE49-F238E27FC236}">
                <a16:creationId xmlns:a16="http://schemas.microsoft.com/office/drawing/2014/main" id="{7107363A-3B8D-4D4F-96DD-2968016F841A}"/>
              </a:ext>
            </a:extLst>
          </p:cNvPr>
          <p:cNvSpPr/>
          <p:nvPr/>
        </p:nvSpPr>
        <p:spPr>
          <a:xfrm>
            <a:off x="6775552" y="1144782"/>
            <a:ext cx="1079292" cy="722161"/>
          </a:xfrm>
          <a:prstGeom prst="rect">
            <a:avLst/>
          </a:prstGeom>
          <a:solidFill>
            <a:srgbClr val="D34D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F4D14CDB-E241-4E41-B5C2-F65D6DF2159E}"/>
              </a:ext>
            </a:extLst>
          </p:cNvPr>
          <p:cNvSpPr/>
          <p:nvPr/>
        </p:nvSpPr>
        <p:spPr>
          <a:xfrm>
            <a:off x="7843385" y="1136026"/>
            <a:ext cx="1079292" cy="73091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a:extLst>
              <a:ext uri="{FF2B5EF4-FFF2-40B4-BE49-F238E27FC236}">
                <a16:creationId xmlns:a16="http://schemas.microsoft.com/office/drawing/2014/main" id="{39B9E4A3-5814-4461-9A30-1DEF3E4E08B6}"/>
              </a:ext>
            </a:extLst>
          </p:cNvPr>
          <p:cNvSpPr/>
          <p:nvPr/>
        </p:nvSpPr>
        <p:spPr>
          <a:xfrm>
            <a:off x="3536852" y="2767030"/>
            <a:ext cx="2559148" cy="120121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a:extLst>
              <a:ext uri="{FF2B5EF4-FFF2-40B4-BE49-F238E27FC236}">
                <a16:creationId xmlns:a16="http://schemas.microsoft.com/office/drawing/2014/main" id="{67C645DD-4C0A-4C93-9C61-DEF3D95D4CC4}"/>
              </a:ext>
            </a:extLst>
          </p:cNvPr>
          <p:cNvSpPr/>
          <p:nvPr/>
        </p:nvSpPr>
        <p:spPr>
          <a:xfrm>
            <a:off x="6935125" y="2767030"/>
            <a:ext cx="1621873" cy="1201215"/>
          </a:xfrm>
          <a:prstGeom prst="rect">
            <a:avLst/>
          </a:prstGeom>
          <a:solidFill>
            <a:srgbClr val="D34D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a:extLst>
              <a:ext uri="{FF2B5EF4-FFF2-40B4-BE49-F238E27FC236}">
                <a16:creationId xmlns:a16="http://schemas.microsoft.com/office/drawing/2014/main" id="{32192592-155A-4BAF-84CD-CDD39EACF54F}"/>
              </a:ext>
            </a:extLst>
          </p:cNvPr>
          <p:cNvSpPr/>
          <p:nvPr/>
        </p:nvSpPr>
        <p:spPr>
          <a:xfrm>
            <a:off x="9722678" y="2770397"/>
            <a:ext cx="2138018" cy="120121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TextBox 57">
            <a:extLst>
              <a:ext uri="{FF2B5EF4-FFF2-40B4-BE49-F238E27FC236}">
                <a16:creationId xmlns:a16="http://schemas.microsoft.com/office/drawing/2014/main" id="{FC58D45D-FEA9-49E1-A66F-31F655C7CBEF}"/>
              </a:ext>
            </a:extLst>
          </p:cNvPr>
          <p:cNvSpPr txBox="1"/>
          <p:nvPr/>
        </p:nvSpPr>
        <p:spPr>
          <a:xfrm>
            <a:off x="6482957" y="1141897"/>
            <a:ext cx="1757140" cy="769441"/>
          </a:xfrm>
          <a:prstGeom prst="rect">
            <a:avLst/>
          </a:prstGeom>
          <a:noFill/>
        </p:spPr>
        <p:txBody>
          <a:bodyPr wrap="square" rtlCol="0">
            <a:spAutoFit/>
          </a:bodyPr>
          <a:lstStyle/>
          <a:p>
            <a:pPr algn="ctr"/>
            <a:r>
              <a:rPr lang="en-GB" sz="2400" b="1" dirty="0"/>
              <a:t>ABRAHAM</a:t>
            </a:r>
          </a:p>
          <a:p>
            <a:pPr algn="ctr"/>
            <a:r>
              <a:rPr lang="en-GB" sz="2000" b="1" dirty="0"/>
              <a:t>Gen. 12: 1-3</a:t>
            </a:r>
          </a:p>
        </p:txBody>
      </p:sp>
      <p:sp>
        <p:nvSpPr>
          <p:cNvPr id="59" name="TextBox 58">
            <a:extLst>
              <a:ext uri="{FF2B5EF4-FFF2-40B4-BE49-F238E27FC236}">
                <a16:creationId xmlns:a16="http://schemas.microsoft.com/office/drawing/2014/main" id="{4152FF82-8E53-454F-92E5-1A1D16C3F339}"/>
              </a:ext>
            </a:extLst>
          </p:cNvPr>
          <p:cNvSpPr txBox="1"/>
          <p:nvPr/>
        </p:nvSpPr>
        <p:spPr>
          <a:xfrm>
            <a:off x="3394133" y="2719061"/>
            <a:ext cx="2927656" cy="1292662"/>
          </a:xfrm>
          <a:prstGeom prst="rect">
            <a:avLst/>
          </a:prstGeom>
          <a:noFill/>
        </p:spPr>
        <p:txBody>
          <a:bodyPr wrap="square" rtlCol="0">
            <a:spAutoFit/>
          </a:bodyPr>
          <a:lstStyle/>
          <a:p>
            <a:pPr algn="ctr"/>
            <a:r>
              <a:rPr lang="en-GB" sz="2400" b="1" dirty="0"/>
              <a:t>Moses</a:t>
            </a:r>
          </a:p>
          <a:p>
            <a:pPr algn="ctr"/>
            <a:r>
              <a:rPr lang="en-GB" b="1" dirty="0"/>
              <a:t>Mosaic Covenant – Ex 24</a:t>
            </a:r>
          </a:p>
          <a:p>
            <a:pPr algn="ctr"/>
            <a:r>
              <a:rPr lang="en-GB" b="1" dirty="0"/>
              <a:t>Deuteronomic Covenant (with Moses) – </a:t>
            </a:r>
            <a:r>
              <a:rPr lang="en-GB" b="1" dirty="0" err="1"/>
              <a:t>Deut</a:t>
            </a:r>
            <a:r>
              <a:rPr lang="en-GB" b="1" dirty="0"/>
              <a:t> 29</a:t>
            </a:r>
          </a:p>
        </p:txBody>
      </p:sp>
      <p:sp>
        <p:nvSpPr>
          <p:cNvPr id="60" name="TextBox 59">
            <a:extLst>
              <a:ext uri="{FF2B5EF4-FFF2-40B4-BE49-F238E27FC236}">
                <a16:creationId xmlns:a16="http://schemas.microsoft.com/office/drawing/2014/main" id="{529931CD-7F61-4251-BF96-399BE02303B0}"/>
              </a:ext>
            </a:extLst>
          </p:cNvPr>
          <p:cNvSpPr txBox="1"/>
          <p:nvPr/>
        </p:nvSpPr>
        <p:spPr>
          <a:xfrm>
            <a:off x="6869705" y="2707697"/>
            <a:ext cx="1757140" cy="1323439"/>
          </a:xfrm>
          <a:prstGeom prst="rect">
            <a:avLst/>
          </a:prstGeom>
          <a:noFill/>
        </p:spPr>
        <p:txBody>
          <a:bodyPr wrap="square" rtlCol="0">
            <a:spAutoFit/>
          </a:bodyPr>
          <a:lstStyle/>
          <a:p>
            <a:pPr algn="ctr"/>
            <a:r>
              <a:rPr lang="en-GB" sz="2400" b="1" dirty="0"/>
              <a:t>David</a:t>
            </a:r>
          </a:p>
          <a:p>
            <a:pPr algn="ctr"/>
            <a:r>
              <a:rPr lang="en-GB" b="1" dirty="0"/>
              <a:t>Davidic Covenant</a:t>
            </a:r>
          </a:p>
          <a:p>
            <a:pPr algn="ctr"/>
            <a:r>
              <a:rPr lang="en-GB" sz="2000" b="1" dirty="0"/>
              <a:t>2 Sam 7</a:t>
            </a:r>
          </a:p>
        </p:txBody>
      </p:sp>
      <p:sp>
        <p:nvSpPr>
          <p:cNvPr id="61" name="TextBox 60">
            <a:extLst>
              <a:ext uri="{FF2B5EF4-FFF2-40B4-BE49-F238E27FC236}">
                <a16:creationId xmlns:a16="http://schemas.microsoft.com/office/drawing/2014/main" id="{075FB05B-B99B-47C4-ABFF-2B17B8AAA1A0}"/>
              </a:ext>
            </a:extLst>
          </p:cNvPr>
          <p:cNvSpPr txBox="1"/>
          <p:nvPr/>
        </p:nvSpPr>
        <p:spPr>
          <a:xfrm>
            <a:off x="9913965" y="2732618"/>
            <a:ext cx="1757140" cy="1292662"/>
          </a:xfrm>
          <a:prstGeom prst="rect">
            <a:avLst/>
          </a:prstGeom>
          <a:noFill/>
        </p:spPr>
        <p:txBody>
          <a:bodyPr wrap="square" rtlCol="0">
            <a:spAutoFit/>
          </a:bodyPr>
          <a:lstStyle/>
          <a:p>
            <a:pPr algn="ctr"/>
            <a:r>
              <a:rPr lang="en-GB" sz="2400" b="1" dirty="0"/>
              <a:t>Jesus</a:t>
            </a:r>
          </a:p>
          <a:p>
            <a:pPr algn="ctr"/>
            <a:r>
              <a:rPr lang="en-GB" b="1" dirty="0"/>
              <a:t>New Covenant in Jesus Christ</a:t>
            </a:r>
          </a:p>
          <a:p>
            <a:pPr algn="ctr"/>
            <a:r>
              <a:rPr lang="en-GB" b="1" dirty="0"/>
              <a:t>Mark 14</a:t>
            </a:r>
          </a:p>
        </p:txBody>
      </p:sp>
      <p:sp>
        <p:nvSpPr>
          <p:cNvPr id="62" name="TextBox 61">
            <a:extLst>
              <a:ext uri="{FF2B5EF4-FFF2-40B4-BE49-F238E27FC236}">
                <a16:creationId xmlns:a16="http://schemas.microsoft.com/office/drawing/2014/main" id="{4446F214-EC4F-43F0-83A7-D5BC1C99E6B2}"/>
              </a:ext>
            </a:extLst>
          </p:cNvPr>
          <p:cNvSpPr txBox="1"/>
          <p:nvPr/>
        </p:nvSpPr>
        <p:spPr>
          <a:xfrm>
            <a:off x="3777521" y="1952810"/>
            <a:ext cx="1781767" cy="646331"/>
          </a:xfrm>
          <a:prstGeom prst="rect">
            <a:avLst/>
          </a:prstGeom>
          <a:noFill/>
        </p:spPr>
        <p:txBody>
          <a:bodyPr wrap="square" rtlCol="0">
            <a:spAutoFit/>
          </a:bodyPr>
          <a:lstStyle/>
          <a:p>
            <a:pPr algn="ctr"/>
            <a:r>
              <a:rPr lang="en-GB" b="1" dirty="0">
                <a:solidFill>
                  <a:schemeClr val="bg1"/>
                </a:solidFill>
              </a:rPr>
              <a:t>1. Land Promise Genesis 15</a:t>
            </a:r>
          </a:p>
        </p:txBody>
      </p:sp>
      <p:sp>
        <p:nvSpPr>
          <p:cNvPr id="63" name="TextBox 62">
            <a:extLst>
              <a:ext uri="{FF2B5EF4-FFF2-40B4-BE49-F238E27FC236}">
                <a16:creationId xmlns:a16="http://schemas.microsoft.com/office/drawing/2014/main" id="{25F154B8-910E-4190-B033-D05C517C129C}"/>
              </a:ext>
            </a:extLst>
          </p:cNvPr>
          <p:cNvSpPr txBox="1"/>
          <p:nvPr/>
        </p:nvSpPr>
        <p:spPr>
          <a:xfrm>
            <a:off x="6297753" y="2014259"/>
            <a:ext cx="2138018" cy="646331"/>
          </a:xfrm>
          <a:prstGeom prst="rect">
            <a:avLst/>
          </a:prstGeom>
          <a:noFill/>
        </p:spPr>
        <p:txBody>
          <a:bodyPr wrap="square" rtlCol="0">
            <a:spAutoFit/>
          </a:bodyPr>
          <a:lstStyle/>
          <a:p>
            <a:pPr algn="ctr"/>
            <a:r>
              <a:rPr lang="en-GB" b="1" dirty="0">
                <a:solidFill>
                  <a:schemeClr val="bg1"/>
                </a:solidFill>
              </a:rPr>
              <a:t>2. Kingdom Promise Genesis 17</a:t>
            </a:r>
          </a:p>
        </p:txBody>
      </p:sp>
      <p:sp>
        <p:nvSpPr>
          <p:cNvPr id="64" name="TextBox 63">
            <a:extLst>
              <a:ext uri="{FF2B5EF4-FFF2-40B4-BE49-F238E27FC236}">
                <a16:creationId xmlns:a16="http://schemas.microsoft.com/office/drawing/2014/main" id="{FBD704EA-FFAE-4CA5-8F07-72FC32B45053}"/>
              </a:ext>
            </a:extLst>
          </p:cNvPr>
          <p:cNvSpPr txBox="1"/>
          <p:nvPr/>
        </p:nvSpPr>
        <p:spPr>
          <a:xfrm>
            <a:off x="8676487" y="2016551"/>
            <a:ext cx="3491011" cy="646331"/>
          </a:xfrm>
          <a:prstGeom prst="rect">
            <a:avLst/>
          </a:prstGeom>
          <a:noFill/>
        </p:spPr>
        <p:txBody>
          <a:bodyPr wrap="square" rtlCol="0">
            <a:spAutoFit/>
          </a:bodyPr>
          <a:lstStyle/>
          <a:p>
            <a:pPr algn="ctr"/>
            <a:r>
              <a:rPr lang="en-GB" b="1" dirty="0">
                <a:solidFill>
                  <a:schemeClr val="bg1"/>
                </a:solidFill>
              </a:rPr>
              <a:t>3. Promise of Worldwide Blessing</a:t>
            </a:r>
          </a:p>
          <a:p>
            <a:pPr algn="ctr"/>
            <a:r>
              <a:rPr lang="en-GB" b="1" dirty="0">
                <a:solidFill>
                  <a:schemeClr val="bg1"/>
                </a:solidFill>
              </a:rPr>
              <a:t> Genesis 22</a:t>
            </a:r>
          </a:p>
        </p:txBody>
      </p:sp>
      <p:cxnSp>
        <p:nvCxnSpPr>
          <p:cNvPr id="66" name="Straight Arrow Connector 65">
            <a:extLst>
              <a:ext uri="{FF2B5EF4-FFF2-40B4-BE49-F238E27FC236}">
                <a16:creationId xmlns:a16="http://schemas.microsoft.com/office/drawing/2014/main" id="{64C08FEF-1D0E-4A8A-8B55-4829F6836B1A}"/>
              </a:ext>
            </a:extLst>
          </p:cNvPr>
          <p:cNvCxnSpPr>
            <a:cxnSpLocks/>
            <a:stCxn id="52" idx="1"/>
          </p:cNvCxnSpPr>
          <p:nvPr/>
        </p:nvCxnSpPr>
        <p:spPr>
          <a:xfrm flipH="1">
            <a:off x="4816426" y="1504296"/>
            <a:ext cx="879834" cy="407042"/>
          </a:xfrm>
          <a:prstGeom prst="straightConnector1">
            <a:avLst/>
          </a:prstGeom>
          <a:ln w="38100">
            <a:solidFill>
              <a:schemeClr val="bg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B30619E8-A679-4DD8-8B1A-FED49231F664}"/>
              </a:ext>
            </a:extLst>
          </p:cNvPr>
          <p:cNvCxnSpPr>
            <a:cxnSpLocks/>
            <a:stCxn id="54" idx="3"/>
          </p:cNvCxnSpPr>
          <p:nvPr/>
        </p:nvCxnSpPr>
        <p:spPr>
          <a:xfrm>
            <a:off x="8922677" y="1501485"/>
            <a:ext cx="1067833" cy="296717"/>
          </a:xfrm>
          <a:prstGeom prst="straightConnector1">
            <a:avLst/>
          </a:prstGeom>
          <a:ln w="38100">
            <a:solidFill>
              <a:schemeClr val="bg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E5E64E6D-3311-4436-8210-CA82F37A7090}"/>
              </a:ext>
            </a:extLst>
          </p:cNvPr>
          <p:cNvCxnSpPr>
            <a:cxnSpLocks/>
          </p:cNvCxnSpPr>
          <p:nvPr/>
        </p:nvCxnSpPr>
        <p:spPr>
          <a:xfrm>
            <a:off x="7331547" y="1881358"/>
            <a:ext cx="8383" cy="244078"/>
          </a:xfrm>
          <a:prstGeom prst="straightConnector1">
            <a:avLst/>
          </a:prstGeom>
          <a:ln w="38100">
            <a:solidFill>
              <a:schemeClr val="bg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CF2A63D6-DD12-4019-A95E-25153F2CAE54}"/>
              </a:ext>
            </a:extLst>
          </p:cNvPr>
          <p:cNvCxnSpPr>
            <a:cxnSpLocks/>
          </p:cNvCxnSpPr>
          <p:nvPr/>
        </p:nvCxnSpPr>
        <p:spPr>
          <a:xfrm>
            <a:off x="4738151" y="2544729"/>
            <a:ext cx="8383" cy="244078"/>
          </a:xfrm>
          <a:prstGeom prst="straightConnector1">
            <a:avLst/>
          </a:prstGeom>
          <a:ln w="38100">
            <a:solidFill>
              <a:schemeClr val="bg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3DC1C148-AC19-4BDC-8F3D-0C654A24A64F}"/>
              </a:ext>
            </a:extLst>
          </p:cNvPr>
          <p:cNvCxnSpPr>
            <a:cxnSpLocks/>
          </p:cNvCxnSpPr>
          <p:nvPr/>
        </p:nvCxnSpPr>
        <p:spPr>
          <a:xfrm>
            <a:off x="7637489" y="2544729"/>
            <a:ext cx="8383" cy="244078"/>
          </a:xfrm>
          <a:prstGeom prst="straightConnector1">
            <a:avLst/>
          </a:prstGeom>
          <a:ln w="38100">
            <a:solidFill>
              <a:schemeClr val="bg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5B783C0C-E515-4D25-AFCF-3885C30AA861}"/>
              </a:ext>
            </a:extLst>
          </p:cNvPr>
          <p:cNvCxnSpPr>
            <a:cxnSpLocks/>
          </p:cNvCxnSpPr>
          <p:nvPr/>
        </p:nvCxnSpPr>
        <p:spPr>
          <a:xfrm>
            <a:off x="10696991" y="2560473"/>
            <a:ext cx="8383" cy="244078"/>
          </a:xfrm>
          <a:prstGeom prst="straightConnector1">
            <a:avLst/>
          </a:prstGeom>
          <a:ln w="38100">
            <a:solidFill>
              <a:schemeClr val="bg1"/>
            </a:solidFill>
            <a:tailEnd type="triangle"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34853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F644A-FC7F-481E-A65C-A2C87F80374A}"/>
              </a:ext>
            </a:extLst>
          </p:cNvPr>
          <p:cNvSpPr>
            <a:spLocks noGrp="1"/>
          </p:cNvSpPr>
          <p:nvPr>
            <p:ph type="title"/>
          </p:nvPr>
        </p:nvSpPr>
        <p:spPr>
          <a:xfrm>
            <a:off x="838200" y="33825"/>
            <a:ext cx="10515600" cy="1325563"/>
          </a:xfrm>
        </p:spPr>
        <p:txBody>
          <a:bodyPr/>
          <a:lstStyle/>
          <a:p>
            <a:pPr algn="ctr"/>
            <a:r>
              <a:rPr lang="en-GB" dirty="0"/>
              <a:t>The Old Testament Psalms</a:t>
            </a:r>
          </a:p>
        </p:txBody>
      </p:sp>
      <p:sp>
        <p:nvSpPr>
          <p:cNvPr id="3" name="Content Placeholder 2">
            <a:extLst>
              <a:ext uri="{FF2B5EF4-FFF2-40B4-BE49-F238E27FC236}">
                <a16:creationId xmlns:a16="http://schemas.microsoft.com/office/drawing/2014/main" id="{F63CA773-EB12-43E1-99BD-E76B824D4ED1}"/>
              </a:ext>
            </a:extLst>
          </p:cNvPr>
          <p:cNvSpPr>
            <a:spLocks noGrp="1"/>
          </p:cNvSpPr>
          <p:nvPr>
            <p:ph idx="1"/>
          </p:nvPr>
        </p:nvSpPr>
        <p:spPr>
          <a:xfrm>
            <a:off x="838200" y="1335296"/>
            <a:ext cx="10515600" cy="4351338"/>
          </a:xfrm>
        </p:spPr>
        <p:txBody>
          <a:bodyPr>
            <a:normAutofit fontScale="92500" lnSpcReduction="10000"/>
          </a:bodyPr>
          <a:lstStyle/>
          <a:p>
            <a:r>
              <a:rPr lang="en-GB" dirty="0"/>
              <a:t>There is a Psalm for every situation; Psalms of Praise and Thanksgiving, Psalms for forgiveness, Psalms for times of sickness, Psalms for times of worry. They are a wonderful source of inspiration and comfort.</a:t>
            </a:r>
          </a:p>
          <a:p>
            <a:endParaRPr lang="en-GB" dirty="0"/>
          </a:p>
          <a:p>
            <a:r>
              <a:rPr lang="en-GB" dirty="0"/>
              <a:t>The numbering of the Psalms can be confusing as they often appear to have two numbers. E.g. what we know as Psalm 23 “The Lord is my Shepherd” appears in other Bibles as Psalm 22. </a:t>
            </a:r>
          </a:p>
          <a:p>
            <a:r>
              <a:rPr lang="en-GB" dirty="0"/>
              <a:t>The reason this occurs is because the Psalms were the hymn book of the Jewish temple. In the original Hebrew version a Psalm that was one song was split into separate Psalms in the Greek translation which is why Psalm 23 might be listed as Psalm 23 (22)</a:t>
            </a:r>
          </a:p>
          <a:p>
            <a:endParaRPr lang="en-GB" dirty="0"/>
          </a:p>
        </p:txBody>
      </p:sp>
    </p:spTree>
    <p:extLst>
      <p:ext uri="{BB962C8B-B14F-4D97-AF65-F5344CB8AC3E}">
        <p14:creationId xmlns:p14="http://schemas.microsoft.com/office/powerpoint/2010/main" val="20594679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r>
              <a:rPr lang="en-GB" dirty="0"/>
              <a:t>Final prayer </a:t>
            </a:r>
          </a:p>
          <a:p>
            <a:pPr marL="0" indent="0">
              <a:buNone/>
            </a:pPr>
            <a:r>
              <a:rPr lang="en-GB" dirty="0"/>
              <a:t>Father in the opening hymn we sang the words, “Ancient words ever true, changing me and changing you”. As the Holy Spirit inspired the original writers of scripture let the Holy Spirit inspire each of us, give us a greater love for and make us more familiar with your Word.  Amen</a:t>
            </a:r>
          </a:p>
          <a:p>
            <a:pPr marL="0" indent="0">
              <a:buNone/>
            </a:pPr>
            <a:endParaRPr lang="en-GB" dirty="0"/>
          </a:p>
        </p:txBody>
      </p:sp>
    </p:spTree>
    <p:extLst>
      <p:ext uri="{BB962C8B-B14F-4D97-AF65-F5344CB8AC3E}">
        <p14:creationId xmlns:p14="http://schemas.microsoft.com/office/powerpoint/2010/main" val="6366816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A69D0-630A-4C4C-AE60-07CDFE0B915B}"/>
              </a:ext>
            </a:extLst>
          </p:cNvPr>
          <p:cNvSpPr>
            <a:spLocks noGrp="1"/>
          </p:cNvSpPr>
          <p:nvPr>
            <p:ph type="ctrTitle"/>
          </p:nvPr>
        </p:nvSpPr>
        <p:spPr>
          <a:xfrm>
            <a:off x="1524000" y="1406768"/>
            <a:ext cx="9144000" cy="1118455"/>
          </a:xfrm>
        </p:spPr>
        <p:txBody>
          <a:bodyPr/>
          <a:lstStyle/>
          <a:p>
            <a:r>
              <a:rPr lang="en-GB" dirty="0"/>
              <a:t>SCRIPTURE</a:t>
            </a:r>
          </a:p>
        </p:txBody>
      </p:sp>
      <p:sp>
        <p:nvSpPr>
          <p:cNvPr id="3" name="Subtitle 2">
            <a:extLst>
              <a:ext uri="{FF2B5EF4-FFF2-40B4-BE49-F238E27FC236}">
                <a16:creationId xmlns:a16="http://schemas.microsoft.com/office/drawing/2014/main" id="{8B14F97B-7244-48E7-A12B-81C245866E09}"/>
              </a:ext>
            </a:extLst>
          </p:cNvPr>
          <p:cNvSpPr>
            <a:spLocks noGrp="1"/>
          </p:cNvSpPr>
          <p:nvPr>
            <p:ph type="subTitle" idx="1"/>
          </p:nvPr>
        </p:nvSpPr>
        <p:spPr/>
        <p:txBody>
          <a:bodyPr>
            <a:noAutofit/>
          </a:bodyPr>
          <a:lstStyle/>
          <a:p>
            <a:r>
              <a:rPr lang="en-GB" sz="3600" dirty="0"/>
              <a:t>A talk and discussion</a:t>
            </a:r>
          </a:p>
          <a:p>
            <a:r>
              <a:rPr lang="en-GB" sz="3600" dirty="0"/>
              <a:t>Fr Barnabas</a:t>
            </a:r>
          </a:p>
          <a:p>
            <a:r>
              <a:rPr lang="en-GB" sz="3600" dirty="0"/>
              <a:t>Lent 2018</a:t>
            </a:r>
          </a:p>
        </p:txBody>
      </p:sp>
    </p:spTree>
    <p:extLst>
      <p:ext uri="{BB962C8B-B14F-4D97-AF65-F5344CB8AC3E}">
        <p14:creationId xmlns:p14="http://schemas.microsoft.com/office/powerpoint/2010/main" val="34383901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5435" y="270358"/>
            <a:ext cx="10515600" cy="4351338"/>
          </a:xfrm>
        </p:spPr>
        <p:txBody>
          <a:bodyPr>
            <a:normAutofit/>
          </a:bodyPr>
          <a:lstStyle/>
          <a:p>
            <a:pPr marL="0" indent="0" algn="ctr">
              <a:buNone/>
            </a:pPr>
            <a:r>
              <a:rPr lang="en-GB" sz="2400" dirty="0">
                <a:latin typeface="Arial" panose="020B0604020202020204" pitchFamily="34" charset="0"/>
                <a:cs typeface="Arial" panose="020B0604020202020204" pitchFamily="34" charset="0"/>
              </a:rPr>
              <a:t>Hymn - Ancient Words</a:t>
            </a:r>
          </a:p>
        </p:txBody>
      </p:sp>
      <p:pic>
        <p:nvPicPr>
          <p:cNvPr id="2" name="Ancient Word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81810" y="732184"/>
            <a:ext cx="8348868" cy="5710030"/>
          </a:xfrm>
          <a:prstGeom prst="rect">
            <a:avLst/>
          </a:prstGeom>
        </p:spPr>
      </p:pic>
    </p:spTree>
    <p:extLst>
      <p:ext uri="{BB962C8B-B14F-4D97-AF65-F5344CB8AC3E}">
        <p14:creationId xmlns:p14="http://schemas.microsoft.com/office/powerpoint/2010/main" val="39191259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88BC68-8EC1-4526-854D-24A60E29DC57}"/>
              </a:ext>
            </a:extLst>
          </p:cNvPr>
          <p:cNvPicPr>
            <a:picLocks noChangeAspect="1"/>
          </p:cNvPicPr>
          <p:nvPr/>
        </p:nvPicPr>
        <p:blipFill>
          <a:blip r:embed="rId2"/>
          <a:stretch>
            <a:fillRect/>
          </a:stretch>
        </p:blipFill>
        <p:spPr>
          <a:xfrm>
            <a:off x="1195755" y="190979"/>
            <a:ext cx="10002128" cy="6476042"/>
          </a:xfrm>
          <a:prstGeom prst="rect">
            <a:avLst/>
          </a:prstGeom>
        </p:spPr>
      </p:pic>
    </p:spTree>
    <p:extLst>
      <p:ext uri="{BB962C8B-B14F-4D97-AF65-F5344CB8AC3E}">
        <p14:creationId xmlns:p14="http://schemas.microsoft.com/office/powerpoint/2010/main" val="7156104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94162-C8E4-4B04-9D83-F6FB0566858B}"/>
              </a:ext>
            </a:extLst>
          </p:cNvPr>
          <p:cNvSpPr>
            <a:spLocks noGrp="1"/>
          </p:cNvSpPr>
          <p:nvPr>
            <p:ph type="title"/>
          </p:nvPr>
        </p:nvSpPr>
        <p:spPr>
          <a:xfrm>
            <a:off x="838200" y="234155"/>
            <a:ext cx="10515600" cy="1325563"/>
          </a:xfrm>
        </p:spPr>
        <p:txBody>
          <a:bodyPr/>
          <a:lstStyle/>
          <a:p>
            <a:pPr algn="ctr"/>
            <a:r>
              <a:rPr lang="en-GB" dirty="0"/>
              <a:t>Apocryphal books</a:t>
            </a:r>
            <a:br>
              <a:rPr lang="en-GB" dirty="0"/>
            </a:br>
            <a:endParaRPr lang="en-GB" dirty="0"/>
          </a:p>
        </p:txBody>
      </p:sp>
      <p:sp>
        <p:nvSpPr>
          <p:cNvPr id="3" name="Content Placeholder 2">
            <a:extLst>
              <a:ext uri="{FF2B5EF4-FFF2-40B4-BE49-F238E27FC236}">
                <a16:creationId xmlns:a16="http://schemas.microsoft.com/office/drawing/2014/main" id="{CEAFD753-1875-4ECC-8540-F093C1321CF1}"/>
              </a:ext>
            </a:extLst>
          </p:cNvPr>
          <p:cNvSpPr>
            <a:spLocks noGrp="1"/>
          </p:cNvSpPr>
          <p:nvPr>
            <p:ph idx="1"/>
          </p:nvPr>
        </p:nvSpPr>
        <p:spPr>
          <a:xfrm>
            <a:off x="838200" y="1343818"/>
            <a:ext cx="10515600" cy="5082382"/>
          </a:xfrm>
        </p:spPr>
        <p:txBody>
          <a:bodyPr>
            <a:normAutofit fontScale="92500" lnSpcReduction="10000"/>
          </a:bodyPr>
          <a:lstStyle/>
          <a:p>
            <a:r>
              <a:rPr lang="en-GB" dirty="0"/>
              <a:t>The Catholic Bible has additional books that do not appear in all versions of the Bible used by other denominations. They are sometimes referred to as the Apocryphal books, from the Greek word for hidden. </a:t>
            </a:r>
          </a:p>
          <a:p>
            <a:endParaRPr lang="en-GB" dirty="0"/>
          </a:p>
          <a:p>
            <a:r>
              <a:rPr lang="en-GB" dirty="0"/>
              <a:t>The books are: Tobit, Judith, Wisdom, Sirach, Baruch, and 1 and 2 Maccabees.</a:t>
            </a:r>
          </a:p>
          <a:p>
            <a:endParaRPr lang="en-GB" dirty="0"/>
          </a:p>
          <a:p>
            <a:r>
              <a:rPr lang="en-GB" dirty="0"/>
              <a:t>This difference occurred because they were writings not used by the Jewish Christians but were in common use by the early Greek speaking Christians. </a:t>
            </a:r>
          </a:p>
          <a:p>
            <a:r>
              <a:rPr lang="en-GB" dirty="0"/>
              <a:t>Their inclusion in the Catholic Bible we know was confirmed by the Second Council of Trent in 1546 who considered them inspired by God. (This is something which some other Christians denominations disagree with, which is why these books do not appear in their version of the Bible).</a:t>
            </a:r>
          </a:p>
          <a:p>
            <a:endParaRPr lang="en-GB" dirty="0"/>
          </a:p>
        </p:txBody>
      </p:sp>
    </p:spTree>
    <p:extLst>
      <p:ext uri="{BB962C8B-B14F-4D97-AF65-F5344CB8AC3E}">
        <p14:creationId xmlns:p14="http://schemas.microsoft.com/office/powerpoint/2010/main" val="20744330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4BAE14-AF84-451E-8BEF-B789695CCF93}"/>
              </a:ext>
            </a:extLst>
          </p:cNvPr>
          <p:cNvSpPr txBox="1"/>
          <p:nvPr/>
        </p:nvSpPr>
        <p:spPr>
          <a:xfrm>
            <a:off x="395536" y="260648"/>
            <a:ext cx="10872686" cy="1200329"/>
          </a:xfrm>
          <a:prstGeom prst="rect">
            <a:avLst/>
          </a:prstGeom>
          <a:noFill/>
        </p:spPr>
        <p:txBody>
          <a:bodyPr wrap="square" rtlCol="0">
            <a:spAutoFit/>
          </a:bodyPr>
          <a:lstStyle/>
          <a:p>
            <a:r>
              <a:rPr lang="en-GB" sz="3600" dirty="0"/>
              <a:t>The main phases, time line and books of the Bible that tell the salvation story:</a:t>
            </a:r>
          </a:p>
        </p:txBody>
      </p:sp>
      <p:graphicFrame>
        <p:nvGraphicFramePr>
          <p:cNvPr id="4" name="Table 3">
            <a:extLst>
              <a:ext uri="{FF2B5EF4-FFF2-40B4-BE49-F238E27FC236}">
                <a16:creationId xmlns:a16="http://schemas.microsoft.com/office/drawing/2014/main" id="{E63078AB-4B78-4E77-82E9-73CCF8173544}"/>
              </a:ext>
            </a:extLst>
          </p:cNvPr>
          <p:cNvGraphicFramePr>
            <a:graphicFrameLocks noGrp="1"/>
          </p:cNvGraphicFramePr>
          <p:nvPr>
            <p:extLst>
              <p:ext uri="{D42A27DB-BD31-4B8C-83A1-F6EECF244321}">
                <p14:modId xmlns:p14="http://schemas.microsoft.com/office/powerpoint/2010/main" val="2821158624"/>
              </p:ext>
            </p:extLst>
          </p:nvPr>
        </p:nvGraphicFramePr>
        <p:xfrm>
          <a:off x="413472" y="2720569"/>
          <a:ext cx="11365055" cy="1970859"/>
        </p:xfrm>
        <a:graphic>
          <a:graphicData uri="http://schemas.openxmlformats.org/drawingml/2006/table">
            <a:tbl>
              <a:tblPr firstRow="1" bandRow="1">
                <a:tableStyleId>{5C22544A-7EE6-4342-B048-85BDC9FD1C3A}</a:tableStyleId>
              </a:tblPr>
              <a:tblGrid>
                <a:gridCol w="739188">
                  <a:extLst>
                    <a:ext uri="{9D8B030D-6E8A-4147-A177-3AD203B41FA5}">
                      <a16:colId xmlns:a16="http://schemas.microsoft.com/office/drawing/2014/main" val="20000"/>
                    </a:ext>
                  </a:extLst>
                </a:gridCol>
                <a:gridCol w="739191">
                  <a:extLst>
                    <a:ext uri="{9D8B030D-6E8A-4147-A177-3AD203B41FA5}">
                      <a16:colId xmlns:a16="http://schemas.microsoft.com/office/drawing/2014/main" val="20001"/>
                    </a:ext>
                  </a:extLst>
                </a:gridCol>
                <a:gridCol w="923988">
                  <a:extLst>
                    <a:ext uri="{9D8B030D-6E8A-4147-A177-3AD203B41FA5}">
                      <a16:colId xmlns:a16="http://schemas.microsoft.com/office/drawing/2014/main" val="20002"/>
                    </a:ext>
                  </a:extLst>
                </a:gridCol>
                <a:gridCol w="1108786">
                  <a:extLst>
                    <a:ext uri="{9D8B030D-6E8A-4147-A177-3AD203B41FA5}">
                      <a16:colId xmlns:a16="http://schemas.microsoft.com/office/drawing/2014/main" val="20003"/>
                    </a:ext>
                  </a:extLst>
                </a:gridCol>
                <a:gridCol w="1016387">
                  <a:extLst>
                    <a:ext uri="{9D8B030D-6E8A-4147-A177-3AD203B41FA5}">
                      <a16:colId xmlns:a16="http://schemas.microsoft.com/office/drawing/2014/main" val="20004"/>
                    </a:ext>
                  </a:extLst>
                </a:gridCol>
                <a:gridCol w="1016387">
                  <a:extLst>
                    <a:ext uri="{9D8B030D-6E8A-4147-A177-3AD203B41FA5}">
                      <a16:colId xmlns:a16="http://schemas.microsoft.com/office/drawing/2014/main" val="20005"/>
                    </a:ext>
                  </a:extLst>
                </a:gridCol>
                <a:gridCol w="1016387">
                  <a:extLst>
                    <a:ext uri="{9D8B030D-6E8A-4147-A177-3AD203B41FA5}">
                      <a16:colId xmlns:a16="http://schemas.microsoft.com/office/drawing/2014/main" val="20006"/>
                    </a:ext>
                  </a:extLst>
                </a:gridCol>
                <a:gridCol w="831589">
                  <a:extLst>
                    <a:ext uri="{9D8B030D-6E8A-4147-A177-3AD203B41FA5}">
                      <a16:colId xmlns:a16="http://schemas.microsoft.com/office/drawing/2014/main" val="20007"/>
                    </a:ext>
                  </a:extLst>
                </a:gridCol>
                <a:gridCol w="934530">
                  <a:extLst>
                    <a:ext uri="{9D8B030D-6E8A-4147-A177-3AD203B41FA5}">
                      <a16:colId xmlns:a16="http://schemas.microsoft.com/office/drawing/2014/main" val="20008"/>
                    </a:ext>
                  </a:extLst>
                </a:gridCol>
                <a:gridCol w="1005845">
                  <a:extLst>
                    <a:ext uri="{9D8B030D-6E8A-4147-A177-3AD203B41FA5}">
                      <a16:colId xmlns:a16="http://schemas.microsoft.com/office/drawing/2014/main" val="20009"/>
                    </a:ext>
                  </a:extLst>
                </a:gridCol>
                <a:gridCol w="1201184">
                  <a:extLst>
                    <a:ext uri="{9D8B030D-6E8A-4147-A177-3AD203B41FA5}">
                      <a16:colId xmlns:a16="http://schemas.microsoft.com/office/drawing/2014/main" val="20010"/>
                    </a:ext>
                  </a:extLst>
                </a:gridCol>
                <a:gridCol w="831593">
                  <a:extLst>
                    <a:ext uri="{9D8B030D-6E8A-4147-A177-3AD203B41FA5}">
                      <a16:colId xmlns:a16="http://schemas.microsoft.com/office/drawing/2014/main" val="20011"/>
                    </a:ext>
                  </a:extLst>
                </a:gridCol>
              </a:tblGrid>
              <a:tr h="1970859">
                <a:tc>
                  <a:txBody>
                    <a:bodyPr/>
                    <a:lstStyle/>
                    <a:p>
                      <a:pPr algn="ctr"/>
                      <a:r>
                        <a:rPr lang="en-GB" sz="1200" dirty="0"/>
                        <a:t>Early World</a:t>
                      </a:r>
                    </a:p>
                    <a:p>
                      <a:pPr algn="ctr"/>
                      <a:endParaRPr lang="en-GB" sz="1200" dirty="0"/>
                    </a:p>
                    <a:p>
                      <a:pPr algn="ctr"/>
                      <a:r>
                        <a:rPr lang="en-GB" sz="1200" dirty="0"/>
                        <a:t>Creation to</a:t>
                      </a:r>
                    </a:p>
                    <a:p>
                      <a:pPr algn="ctr"/>
                      <a:r>
                        <a:rPr lang="en-GB" sz="1200" dirty="0"/>
                        <a:t> 2000 BC</a:t>
                      </a:r>
                    </a:p>
                    <a:p>
                      <a:pPr algn="ctr"/>
                      <a:endParaRPr lang="en-GB" sz="1200" dirty="0"/>
                    </a:p>
                    <a:p>
                      <a:pPr algn="ctr"/>
                      <a:r>
                        <a:rPr lang="en-GB" sz="1200" dirty="0"/>
                        <a:t>Genesis 1-11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EC4B6"/>
                    </a:solidFill>
                  </a:tcPr>
                </a:tc>
                <a:tc>
                  <a:txBody>
                    <a:bodyPr/>
                    <a:lstStyle/>
                    <a:p>
                      <a:pPr algn="ctr"/>
                      <a:r>
                        <a:rPr lang="en-GB" sz="1200" dirty="0" err="1"/>
                        <a:t>Patri</a:t>
                      </a:r>
                      <a:r>
                        <a:rPr lang="en-GB" sz="1200" dirty="0"/>
                        <a:t>-</a:t>
                      </a:r>
                    </a:p>
                    <a:p>
                      <a:pPr algn="ctr"/>
                      <a:r>
                        <a:rPr lang="en-GB" sz="1200" dirty="0" err="1"/>
                        <a:t>Archs</a:t>
                      </a:r>
                      <a:endParaRPr lang="en-GB" sz="1200" dirty="0"/>
                    </a:p>
                    <a:p>
                      <a:pPr algn="ctr"/>
                      <a:endParaRPr lang="en-GB" sz="1200" dirty="0"/>
                    </a:p>
                    <a:p>
                      <a:pPr algn="ctr"/>
                      <a:r>
                        <a:rPr lang="en-GB" sz="1200" dirty="0"/>
                        <a:t>2000 -1700 BC</a:t>
                      </a:r>
                    </a:p>
                    <a:p>
                      <a:pPr algn="ctr"/>
                      <a:endParaRPr lang="en-GB" sz="1200" dirty="0"/>
                    </a:p>
                    <a:p>
                      <a:pPr algn="ctr"/>
                      <a:endParaRPr lang="en-GB" sz="1200" dirty="0"/>
                    </a:p>
                    <a:p>
                      <a:pPr algn="ctr"/>
                      <a:r>
                        <a:rPr lang="en-GB" sz="1200" dirty="0"/>
                        <a:t>Genesis 12- 50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a:r>
                        <a:rPr lang="en-GB" sz="1200" dirty="0"/>
                        <a:t>Egypt</a:t>
                      </a:r>
                      <a:r>
                        <a:rPr lang="en-GB" sz="1200" baseline="0" dirty="0"/>
                        <a:t> &amp; </a:t>
                      </a:r>
                    </a:p>
                    <a:p>
                      <a:pPr algn="ctr"/>
                      <a:r>
                        <a:rPr lang="en-GB" sz="1200" baseline="0" dirty="0"/>
                        <a:t>Exodus</a:t>
                      </a:r>
                    </a:p>
                    <a:p>
                      <a:pPr algn="ctr"/>
                      <a:endParaRPr lang="en-GB" sz="1200" baseline="0" dirty="0"/>
                    </a:p>
                    <a:p>
                      <a:pPr algn="ctr"/>
                      <a:r>
                        <a:rPr lang="en-GB" sz="1200" baseline="0" dirty="0"/>
                        <a:t>1700 -</a:t>
                      </a:r>
                    </a:p>
                    <a:p>
                      <a:pPr algn="ctr"/>
                      <a:r>
                        <a:rPr lang="en-GB" sz="1200" baseline="0" dirty="0"/>
                        <a:t> 1280 BC</a:t>
                      </a:r>
                    </a:p>
                    <a:p>
                      <a:pPr algn="ctr"/>
                      <a:endParaRPr lang="en-GB" sz="1200" baseline="0" dirty="0"/>
                    </a:p>
                    <a:p>
                      <a:pPr algn="ctr"/>
                      <a:endParaRPr lang="en-GB" sz="1200" baseline="0" dirty="0"/>
                    </a:p>
                    <a:p>
                      <a:pPr algn="ctr"/>
                      <a:r>
                        <a:rPr lang="en-GB" sz="1200" baseline="0" dirty="0"/>
                        <a:t>Exodus</a:t>
                      </a:r>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GB" sz="1200" dirty="0"/>
                        <a:t>Desert </a:t>
                      </a:r>
                    </a:p>
                    <a:p>
                      <a:pPr algn="ctr"/>
                      <a:r>
                        <a:rPr lang="en-GB" sz="1200" dirty="0"/>
                        <a:t>Wanderings</a:t>
                      </a:r>
                    </a:p>
                    <a:p>
                      <a:pPr algn="ctr"/>
                      <a:endParaRPr lang="en-GB" sz="1200" dirty="0"/>
                    </a:p>
                    <a:p>
                      <a:pPr algn="ctr"/>
                      <a:r>
                        <a:rPr lang="en-GB" sz="1200" dirty="0"/>
                        <a:t>1280 –</a:t>
                      </a:r>
                      <a:r>
                        <a:rPr lang="en-GB" sz="1200" baseline="0" dirty="0"/>
                        <a:t> </a:t>
                      </a:r>
                    </a:p>
                    <a:p>
                      <a:pPr algn="ctr"/>
                      <a:r>
                        <a:rPr lang="en-GB" sz="1200" dirty="0"/>
                        <a:t>1240 BC</a:t>
                      </a:r>
                    </a:p>
                    <a:p>
                      <a:pPr algn="ctr"/>
                      <a:endParaRPr lang="en-GB" sz="1200" dirty="0"/>
                    </a:p>
                    <a:p>
                      <a:pPr algn="ctr"/>
                      <a:endParaRPr lang="en-GB" sz="1200" dirty="0"/>
                    </a:p>
                    <a:p>
                      <a:pPr algn="ctr"/>
                      <a:r>
                        <a:rPr lang="en-GB" sz="1200" dirty="0"/>
                        <a:t>Numbers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BF3B"/>
                    </a:solidFill>
                  </a:tcPr>
                </a:tc>
                <a:tc>
                  <a:txBody>
                    <a:bodyPr/>
                    <a:lstStyle/>
                    <a:p>
                      <a:pPr algn="ctr"/>
                      <a:r>
                        <a:rPr lang="en-GB" sz="1200" dirty="0"/>
                        <a:t>Conquest &amp; Judges</a:t>
                      </a:r>
                    </a:p>
                    <a:p>
                      <a:pPr algn="ctr"/>
                      <a:endParaRPr lang="en-GB" sz="1200" dirty="0"/>
                    </a:p>
                    <a:p>
                      <a:pPr algn="ctr"/>
                      <a:r>
                        <a:rPr lang="en-GB" sz="1200" dirty="0"/>
                        <a:t>1240 –</a:t>
                      </a:r>
                    </a:p>
                    <a:p>
                      <a:pPr algn="ctr"/>
                      <a:r>
                        <a:rPr lang="en-GB" sz="1200" dirty="0"/>
                        <a:t> 1050 BC</a:t>
                      </a:r>
                    </a:p>
                    <a:p>
                      <a:pPr algn="ctr"/>
                      <a:endParaRPr lang="en-GB" sz="1200" dirty="0"/>
                    </a:p>
                    <a:p>
                      <a:pPr algn="ctr"/>
                      <a:endParaRPr lang="en-GB" sz="1200" dirty="0"/>
                    </a:p>
                    <a:p>
                      <a:pPr algn="ctr"/>
                      <a:r>
                        <a:rPr lang="en-GB" sz="1200" dirty="0"/>
                        <a:t>Joshua, Judges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r>
                        <a:rPr lang="en-GB" sz="1200" dirty="0"/>
                        <a:t>Royal Kingdom</a:t>
                      </a:r>
                    </a:p>
                    <a:p>
                      <a:pPr algn="ctr"/>
                      <a:endParaRPr lang="en-GB" sz="1200" dirty="0"/>
                    </a:p>
                    <a:p>
                      <a:pPr algn="ctr"/>
                      <a:r>
                        <a:rPr lang="en-GB" sz="1200" dirty="0"/>
                        <a:t>1050 –</a:t>
                      </a:r>
                    </a:p>
                    <a:p>
                      <a:pPr algn="ctr"/>
                      <a:r>
                        <a:rPr lang="en-GB" sz="1200" dirty="0"/>
                        <a:t> 930 BC</a:t>
                      </a:r>
                    </a:p>
                    <a:p>
                      <a:pPr algn="ctr"/>
                      <a:endParaRPr lang="en-GB" sz="1200" dirty="0"/>
                    </a:p>
                    <a:p>
                      <a:pPr algn="ctr"/>
                      <a:endParaRPr lang="en-GB" sz="1200" dirty="0"/>
                    </a:p>
                    <a:p>
                      <a:pPr algn="ctr"/>
                      <a:r>
                        <a:rPr lang="en-GB" sz="1200" dirty="0"/>
                        <a:t>1 &amp; 11 Samuel</a:t>
                      </a:r>
                    </a:p>
                    <a:p>
                      <a:pPr algn="ctr"/>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3CA6"/>
                    </a:solidFill>
                  </a:tcPr>
                </a:tc>
                <a:tc>
                  <a:txBody>
                    <a:bodyPr/>
                    <a:lstStyle/>
                    <a:p>
                      <a:pPr algn="ctr"/>
                      <a:r>
                        <a:rPr lang="en-GB" sz="1200" dirty="0">
                          <a:solidFill>
                            <a:schemeClr val="bg1"/>
                          </a:solidFill>
                        </a:rPr>
                        <a:t>Divided Kingdom</a:t>
                      </a:r>
                    </a:p>
                    <a:p>
                      <a:pPr algn="ctr"/>
                      <a:endParaRPr lang="en-GB" sz="1200" dirty="0">
                        <a:solidFill>
                          <a:schemeClr val="bg1"/>
                        </a:solidFill>
                      </a:endParaRPr>
                    </a:p>
                    <a:p>
                      <a:pPr algn="ctr"/>
                      <a:r>
                        <a:rPr lang="en-GB" sz="1200" dirty="0">
                          <a:solidFill>
                            <a:schemeClr val="bg1"/>
                          </a:solidFill>
                        </a:rPr>
                        <a:t>930 –</a:t>
                      </a:r>
                    </a:p>
                    <a:p>
                      <a:pPr algn="ctr"/>
                      <a:r>
                        <a:rPr lang="en-GB" sz="1200" dirty="0">
                          <a:solidFill>
                            <a:schemeClr val="bg1"/>
                          </a:solidFill>
                        </a:rPr>
                        <a:t>722 BC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GB" sz="1400" dirty="0"/>
                        <a:t>Exile</a:t>
                      </a:r>
                    </a:p>
                    <a:p>
                      <a:pPr algn="ctr"/>
                      <a:endParaRPr lang="en-GB" sz="1400" dirty="0"/>
                    </a:p>
                    <a:p>
                      <a:pPr algn="ctr"/>
                      <a:endParaRPr lang="en-GB" sz="1400" dirty="0"/>
                    </a:p>
                    <a:p>
                      <a:pPr algn="ctr"/>
                      <a:r>
                        <a:rPr lang="en-GB" sz="1400" dirty="0"/>
                        <a:t>722 –</a:t>
                      </a:r>
                    </a:p>
                    <a:p>
                      <a:pPr algn="ctr"/>
                      <a:r>
                        <a:rPr lang="en-GB" sz="1400" dirty="0"/>
                        <a:t>540 BC</a:t>
                      </a:r>
                    </a:p>
                    <a:p>
                      <a:pPr algn="ctr"/>
                      <a:endParaRPr lang="en-GB" sz="800" dirty="0"/>
                    </a:p>
                    <a:p>
                      <a:pPr algn="ctr"/>
                      <a:endParaRPr lang="en-GB"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GB" sz="1200" dirty="0">
                          <a:solidFill>
                            <a:schemeClr val="bg1"/>
                          </a:solidFill>
                        </a:rPr>
                        <a:t>Return</a:t>
                      </a:r>
                    </a:p>
                    <a:p>
                      <a:pPr algn="ctr"/>
                      <a:endParaRPr lang="en-GB" sz="1200" dirty="0">
                        <a:solidFill>
                          <a:schemeClr val="bg1"/>
                        </a:solidFill>
                      </a:endParaRPr>
                    </a:p>
                    <a:p>
                      <a:pPr algn="ctr"/>
                      <a:endParaRPr lang="en-GB" sz="1200" dirty="0">
                        <a:solidFill>
                          <a:schemeClr val="bg1"/>
                        </a:solidFill>
                      </a:endParaRPr>
                    </a:p>
                    <a:p>
                      <a:pPr algn="ctr"/>
                      <a:r>
                        <a:rPr lang="en-GB" sz="1200" dirty="0">
                          <a:solidFill>
                            <a:schemeClr val="bg1"/>
                          </a:solidFill>
                        </a:rPr>
                        <a:t>538</a:t>
                      </a:r>
                      <a:r>
                        <a:rPr lang="en-GB" sz="1200" baseline="0" dirty="0">
                          <a:solidFill>
                            <a:schemeClr val="bg1"/>
                          </a:solidFill>
                        </a:rPr>
                        <a:t> – </a:t>
                      </a:r>
                    </a:p>
                    <a:p>
                      <a:pPr algn="ctr"/>
                      <a:r>
                        <a:rPr lang="en-GB" sz="1200" baseline="0" dirty="0">
                          <a:solidFill>
                            <a:schemeClr val="bg1"/>
                          </a:solidFill>
                        </a:rPr>
                        <a:t>167 BC</a:t>
                      </a:r>
                    </a:p>
                    <a:p>
                      <a:pPr algn="ctr"/>
                      <a:endParaRPr lang="en-GB" sz="1200" baseline="0" dirty="0">
                        <a:solidFill>
                          <a:schemeClr val="bg1"/>
                        </a:solidFill>
                      </a:endParaRPr>
                    </a:p>
                    <a:p>
                      <a:pPr algn="ctr"/>
                      <a:endParaRPr lang="en-GB" sz="1200" baseline="0" dirty="0">
                        <a:solidFill>
                          <a:schemeClr val="bg1"/>
                        </a:solidFill>
                      </a:endParaRPr>
                    </a:p>
                    <a:p>
                      <a:pPr algn="ctr"/>
                      <a:r>
                        <a:rPr lang="en-GB" sz="1200" baseline="0" dirty="0">
                          <a:solidFill>
                            <a:schemeClr val="bg1"/>
                          </a:solidFill>
                        </a:rPr>
                        <a:t>Ezra, Nehemiah</a:t>
                      </a:r>
                      <a:endParaRPr lang="en-GB" sz="12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GB" sz="1200" dirty="0" err="1">
                          <a:solidFill>
                            <a:schemeClr val="bg1"/>
                          </a:solidFill>
                        </a:rPr>
                        <a:t>Macabean</a:t>
                      </a:r>
                      <a:endParaRPr lang="en-GB" sz="1200" dirty="0">
                        <a:solidFill>
                          <a:schemeClr val="bg1"/>
                        </a:solidFill>
                      </a:endParaRPr>
                    </a:p>
                    <a:p>
                      <a:pPr algn="ctr"/>
                      <a:r>
                        <a:rPr lang="en-GB" sz="1200" dirty="0">
                          <a:solidFill>
                            <a:schemeClr val="bg1"/>
                          </a:solidFill>
                        </a:rPr>
                        <a:t>Revolt</a:t>
                      </a:r>
                    </a:p>
                    <a:p>
                      <a:pPr algn="ctr"/>
                      <a:endParaRPr lang="en-GB" sz="1200" dirty="0">
                        <a:solidFill>
                          <a:schemeClr val="bg1"/>
                        </a:solidFill>
                      </a:endParaRPr>
                    </a:p>
                    <a:p>
                      <a:pPr algn="ctr"/>
                      <a:r>
                        <a:rPr lang="en-GB" sz="1200" dirty="0">
                          <a:solidFill>
                            <a:schemeClr val="bg1"/>
                          </a:solidFill>
                        </a:rPr>
                        <a:t>167 – </a:t>
                      </a:r>
                    </a:p>
                    <a:p>
                      <a:pPr algn="ctr"/>
                      <a:r>
                        <a:rPr lang="en-GB" sz="1200" dirty="0">
                          <a:solidFill>
                            <a:schemeClr val="bg1"/>
                          </a:solidFill>
                        </a:rPr>
                        <a:t>0 BC</a:t>
                      </a:r>
                    </a:p>
                    <a:p>
                      <a:pPr algn="ctr"/>
                      <a:endParaRPr lang="en-GB" sz="1200" dirty="0">
                        <a:solidFill>
                          <a:schemeClr val="bg1"/>
                        </a:solidFill>
                      </a:endParaRPr>
                    </a:p>
                    <a:p>
                      <a:pPr algn="ctr"/>
                      <a:endParaRPr lang="en-GB" sz="1200" dirty="0">
                        <a:solidFill>
                          <a:schemeClr val="bg1"/>
                        </a:solidFill>
                      </a:endParaRPr>
                    </a:p>
                    <a:p>
                      <a:pPr algn="ctr"/>
                      <a:r>
                        <a:rPr lang="en-GB" sz="1200" dirty="0">
                          <a:solidFill>
                            <a:schemeClr val="bg1"/>
                          </a:solidFill>
                        </a:rPr>
                        <a:t>1 Maccabees</a:t>
                      </a:r>
                    </a:p>
                    <a:p>
                      <a:pPr algn="ctr"/>
                      <a:endParaRPr lang="en-GB"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GB" sz="1200" dirty="0">
                          <a:solidFill>
                            <a:schemeClr val="bg1"/>
                          </a:solidFill>
                        </a:rPr>
                        <a:t>Messianic </a:t>
                      </a:r>
                      <a:r>
                        <a:rPr lang="en-GB" sz="1200" dirty="0" err="1">
                          <a:solidFill>
                            <a:schemeClr val="bg1"/>
                          </a:solidFill>
                        </a:rPr>
                        <a:t>Fulfillment</a:t>
                      </a:r>
                      <a:endParaRPr lang="en-GB" sz="1200" dirty="0">
                        <a:solidFill>
                          <a:schemeClr val="bg1"/>
                        </a:solidFill>
                      </a:endParaRPr>
                    </a:p>
                    <a:p>
                      <a:pPr algn="ctr"/>
                      <a:endParaRPr lang="en-GB" sz="1200" dirty="0">
                        <a:solidFill>
                          <a:schemeClr val="bg1"/>
                        </a:solidFill>
                      </a:endParaRPr>
                    </a:p>
                    <a:p>
                      <a:pPr algn="ctr"/>
                      <a:r>
                        <a:rPr lang="en-GB" sz="1200" dirty="0">
                          <a:solidFill>
                            <a:schemeClr val="bg1"/>
                          </a:solidFill>
                        </a:rPr>
                        <a:t>0 – 33 AD</a:t>
                      </a:r>
                    </a:p>
                    <a:p>
                      <a:pPr algn="ctr"/>
                      <a:endParaRPr lang="en-GB" sz="1200" dirty="0">
                        <a:solidFill>
                          <a:schemeClr val="bg1"/>
                        </a:solidFill>
                      </a:endParaRPr>
                    </a:p>
                    <a:p>
                      <a:pPr algn="ctr"/>
                      <a:endParaRPr lang="en-GB" sz="1200" dirty="0">
                        <a:solidFill>
                          <a:schemeClr val="bg1"/>
                        </a:solidFill>
                      </a:endParaRPr>
                    </a:p>
                    <a:p>
                      <a:pPr algn="ctr"/>
                      <a:endParaRPr lang="en-GB" sz="1200" dirty="0">
                        <a:solidFill>
                          <a:schemeClr val="bg1"/>
                        </a:solidFill>
                      </a:endParaRPr>
                    </a:p>
                    <a:p>
                      <a:pPr algn="ctr"/>
                      <a:r>
                        <a:rPr lang="en-GB" sz="1200" dirty="0">
                          <a:solidFill>
                            <a:schemeClr val="bg1"/>
                          </a:solidFill>
                        </a:rPr>
                        <a:t>Luke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DF11"/>
                    </a:solidFill>
                  </a:tcPr>
                </a:tc>
                <a:tc>
                  <a:txBody>
                    <a:bodyPr/>
                    <a:lstStyle/>
                    <a:p>
                      <a:pPr algn="ctr"/>
                      <a:r>
                        <a:rPr lang="en-GB" sz="1200" dirty="0">
                          <a:solidFill>
                            <a:schemeClr val="tx1"/>
                          </a:solidFill>
                        </a:rPr>
                        <a:t>The Church</a:t>
                      </a:r>
                    </a:p>
                    <a:p>
                      <a:pPr algn="ctr"/>
                      <a:endParaRPr lang="en-GB" sz="1200" dirty="0">
                        <a:solidFill>
                          <a:schemeClr val="tx1"/>
                        </a:solidFill>
                      </a:endParaRPr>
                    </a:p>
                    <a:p>
                      <a:pPr algn="ctr"/>
                      <a:r>
                        <a:rPr lang="en-GB" sz="1200" dirty="0">
                          <a:solidFill>
                            <a:schemeClr val="tx1"/>
                          </a:solidFill>
                        </a:rPr>
                        <a:t>33 AD  </a:t>
                      </a:r>
                    </a:p>
                    <a:p>
                      <a:pPr algn="ctr"/>
                      <a:endParaRPr lang="en-GB" sz="1200" dirty="0">
                        <a:solidFill>
                          <a:schemeClr val="tx1"/>
                        </a:solidFill>
                      </a:endParaRPr>
                    </a:p>
                    <a:p>
                      <a:pPr algn="ctr"/>
                      <a:endParaRPr lang="en-GB" sz="1200" dirty="0">
                        <a:solidFill>
                          <a:schemeClr val="tx1"/>
                        </a:solidFill>
                      </a:endParaRPr>
                    </a:p>
                    <a:p>
                      <a:pPr algn="ctr"/>
                      <a:endParaRPr lang="en-GB" sz="1200" dirty="0">
                        <a:solidFill>
                          <a:schemeClr val="tx1"/>
                        </a:solidFill>
                      </a:endParaRPr>
                    </a:p>
                    <a:p>
                      <a:pPr algn="ctr"/>
                      <a:r>
                        <a:rPr lang="en-GB" sz="1200" dirty="0">
                          <a:solidFill>
                            <a:schemeClr val="tx1"/>
                          </a:solidFill>
                        </a:rPr>
                        <a:t>Acts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p:sp>
        <p:nvSpPr>
          <p:cNvPr id="5" name="TextBox 4">
            <a:extLst>
              <a:ext uri="{FF2B5EF4-FFF2-40B4-BE49-F238E27FC236}">
                <a16:creationId xmlns:a16="http://schemas.microsoft.com/office/drawing/2014/main" id="{F59CFD66-FDD2-475B-BF02-9FDD60FD995F}"/>
              </a:ext>
            </a:extLst>
          </p:cNvPr>
          <p:cNvSpPr txBox="1"/>
          <p:nvPr/>
        </p:nvSpPr>
        <p:spPr>
          <a:xfrm>
            <a:off x="5691201" y="4019843"/>
            <a:ext cx="1905352" cy="276999"/>
          </a:xfrm>
          <a:prstGeom prst="rect">
            <a:avLst/>
          </a:prstGeom>
          <a:noFill/>
        </p:spPr>
        <p:txBody>
          <a:bodyPr wrap="square" rtlCol="0">
            <a:spAutoFit/>
          </a:bodyPr>
          <a:lstStyle/>
          <a:p>
            <a:r>
              <a:rPr lang="en-GB" sz="1200" b="1" dirty="0">
                <a:solidFill>
                  <a:schemeClr val="bg1"/>
                </a:solidFill>
              </a:rPr>
              <a:t>1 Kings              11 Kings</a:t>
            </a:r>
          </a:p>
        </p:txBody>
      </p:sp>
    </p:spTree>
    <p:extLst>
      <p:ext uri="{BB962C8B-B14F-4D97-AF65-F5344CB8AC3E}">
        <p14:creationId xmlns:p14="http://schemas.microsoft.com/office/powerpoint/2010/main" val="41817840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30E781-92E6-4004-8325-A9C1AA4C8A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400050"/>
            <a:ext cx="11677650" cy="6153150"/>
          </a:xfrm>
          <a:prstGeom prst="rect">
            <a:avLst/>
          </a:prstGeom>
        </p:spPr>
      </p:pic>
    </p:spTree>
    <p:extLst>
      <p:ext uri="{BB962C8B-B14F-4D97-AF65-F5344CB8AC3E}">
        <p14:creationId xmlns:p14="http://schemas.microsoft.com/office/powerpoint/2010/main" val="33585948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55"/>
            <a:ext cx="10515600" cy="1325563"/>
          </a:xfrm>
        </p:spPr>
        <p:txBody>
          <a:bodyPr/>
          <a:lstStyle/>
          <a:p>
            <a:pPr algn="ctr"/>
            <a:r>
              <a:rPr lang="en-GB" dirty="0"/>
              <a:t>The Covenant Story</a:t>
            </a:r>
          </a:p>
        </p:txBody>
      </p:sp>
      <p:sp>
        <p:nvSpPr>
          <p:cNvPr id="3" name="Content Placeholder 2"/>
          <p:cNvSpPr>
            <a:spLocks noGrp="1"/>
          </p:cNvSpPr>
          <p:nvPr>
            <p:ph idx="1"/>
          </p:nvPr>
        </p:nvSpPr>
        <p:spPr>
          <a:xfrm>
            <a:off x="838200" y="1353343"/>
            <a:ext cx="10515600" cy="4351338"/>
          </a:xfrm>
        </p:spPr>
        <p:txBody>
          <a:bodyPr>
            <a:normAutofit fontScale="92500" lnSpcReduction="20000"/>
          </a:bodyPr>
          <a:lstStyle/>
          <a:p>
            <a:pPr marL="0" indent="0">
              <a:buNone/>
            </a:pPr>
            <a:r>
              <a:rPr lang="en-GB" dirty="0"/>
              <a:t>In the context of the Bible, a covenant is not a contract or mutual agreement between God and man, but an unsought gift of God to man, a creative act of God’s love. </a:t>
            </a:r>
            <a:r>
              <a:rPr lang="en-GB" sz="1700" dirty="0"/>
              <a:t>(“New Covenant” by Joseph Ratzinger )</a:t>
            </a:r>
          </a:p>
          <a:p>
            <a:pPr marL="0" indent="0">
              <a:buNone/>
            </a:pPr>
            <a:endParaRPr lang="en-GB" dirty="0"/>
          </a:p>
          <a:p>
            <a:pPr marL="0" indent="0">
              <a:buNone/>
            </a:pPr>
            <a:r>
              <a:rPr lang="en-GB" dirty="0"/>
              <a:t>Gods Covenants with Mankind</a:t>
            </a:r>
          </a:p>
          <a:p>
            <a:pPr marL="514350" indent="-514350">
              <a:buFont typeface="+mj-lt"/>
              <a:buAutoNum type="arabicPeriod"/>
            </a:pPr>
            <a:r>
              <a:rPr lang="en-GB" dirty="0"/>
              <a:t>Adam</a:t>
            </a:r>
          </a:p>
          <a:p>
            <a:pPr marL="514350" indent="-514350">
              <a:buFont typeface="+mj-lt"/>
              <a:buAutoNum type="arabicPeriod"/>
            </a:pPr>
            <a:r>
              <a:rPr lang="en-GB" dirty="0"/>
              <a:t>Noah </a:t>
            </a:r>
          </a:p>
          <a:p>
            <a:pPr marL="514350" indent="-514350">
              <a:buFont typeface="+mj-lt"/>
              <a:buAutoNum type="arabicPeriod"/>
            </a:pPr>
            <a:r>
              <a:rPr lang="en-GB" dirty="0"/>
              <a:t>Abraham</a:t>
            </a:r>
          </a:p>
          <a:p>
            <a:pPr marL="514350" indent="-514350">
              <a:buFont typeface="+mj-lt"/>
              <a:buAutoNum type="arabicPeriod"/>
            </a:pPr>
            <a:r>
              <a:rPr lang="en-GB" dirty="0"/>
              <a:t>Moses</a:t>
            </a:r>
          </a:p>
          <a:p>
            <a:pPr marL="514350" indent="-514350">
              <a:buFont typeface="+mj-lt"/>
              <a:buAutoNum type="arabicPeriod"/>
            </a:pPr>
            <a:r>
              <a:rPr lang="en-GB" dirty="0"/>
              <a:t>David</a:t>
            </a:r>
          </a:p>
          <a:p>
            <a:pPr marL="514350" indent="-514350">
              <a:buFont typeface="+mj-lt"/>
              <a:buAutoNum type="arabicPeriod"/>
            </a:pPr>
            <a:r>
              <a:rPr lang="en-GB" dirty="0"/>
              <a:t>Christ</a:t>
            </a:r>
          </a:p>
          <a:p>
            <a:pPr marL="514350" indent="-514350">
              <a:buFont typeface="+mj-lt"/>
              <a:buAutoNum type="arabicPeriod"/>
            </a:pPr>
            <a:endParaRPr lang="en-GB" dirty="0"/>
          </a:p>
          <a:p>
            <a:pPr marL="514350" indent="-514350">
              <a:buFont typeface="+mj-lt"/>
              <a:buAutoNum type="arabicPeriod"/>
            </a:pPr>
            <a:endParaRPr lang="en-GB" dirty="0"/>
          </a:p>
        </p:txBody>
      </p:sp>
    </p:spTree>
    <p:extLst>
      <p:ext uri="{BB962C8B-B14F-4D97-AF65-F5344CB8AC3E}">
        <p14:creationId xmlns:p14="http://schemas.microsoft.com/office/powerpoint/2010/main" val="38381348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B9E3-19C4-47AD-B407-F0312D2AA955}"/>
              </a:ext>
            </a:extLst>
          </p:cNvPr>
          <p:cNvSpPr>
            <a:spLocks noGrp="1"/>
          </p:cNvSpPr>
          <p:nvPr>
            <p:ph type="title"/>
          </p:nvPr>
        </p:nvSpPr>
        <p:spPr>
          <a:xfrm>
            <a:off x="1238260" y="-198210"/>
            <a:ext cx="10515600" cy="1325563"/>
          </a:xfrm>
        </p:spPr>
        <p:txBody>
          <a:bodyPr/>
          <a:lstStyle/>
          <a:p>
            <a:r>
              <a:rPr lang="en-GB" dirty="0"/>
              <a:t>Covenantal Structure of Salvation History</a:t>
            </a:r>
          </a:p>
        </p:txBody>
      </p:sp>
      <p:sp>
        <p:nvSpPr>
          <p:cNvPr id="4" name="TextBox 3">
            <a:extLst>
              <a:ext uri="{FF2B5EF4-FFF2-40B4-BE49-F238E27FC236}">
                <a16:creationId xmlns:a16="http://schemas.microsoft.com/office/drawing/2014/main" id="{7D8B497F-B186-4171-8D4C-D4485B8D2706}"/>
              </a:ext>
            </a:extLst>
          </p:cNvPr>
          <p:cNvSpPr txBox="1"/>
          <p:nvPr/>
        </p:nvSpPr>
        <p:spPr>
          <a:xfrm>
            <a:off x="331304" y="1005455"/>
            <a:ext cx="11743889" cy="5504092"/>
          </a:xfrm>
          <a:prstGeom prst="rect">
            <a:avLst/>
          </a:prstGeom>
          <a:solidFill>
            <a:schemeClr val="tx1"/>
          </a:solidFill>
        </p:spPr>
        <p:txBody>
          <a:bodyPr wrap="square" rtlCol="0">
            <a:spAutoFit/>
          </a:bodyPr>
          <a:lstStyle/>
          <a:p>
            <a:endParaRPr lang="en-GB" dirty="0"/>
          </a:p>
        </p:txBody>
      </p:sp>
      <p:sp>
        <p:nvSpPr>
          <p:cNvPr id="5" name="TextBox 4">
            <a:extLst>
              <a:ext uri="{FF2B5EF4-FFF2-40B4-BE49-F238E27FC236}">
                <a16:creationId xmlns:a16="http://schemas.microsoft.com/office/drawing/2014/main" id="{A82B6B70-D946-47DC-BA1F-14CAA6AA48B6}"/>
              </a:ext>
            </a:extLst>
          </p:cNvPr>
          <p:cNvSpPr txBox="1"/>
          <p:nvPr/>
        </p:nvSpPr>
        <p:spPr>
          <a:xfrm>
            <a:off x="331304" y="5904014"/>
            <a:ext cx="1374913" cy="646331"/>
          </a:xfrm>
          <a:prstGeom prst="rect">
            <a:avLst/>
          </a:prstGeom>
          <a:noFill/>
        </p:spPr>
        <p:txBody>
          <a:bodyPr wrap="square" rtlCol="0">
            <a:spAutoFit/>
          </a:bodyPr>
          <a:lstStyle/>
          <a:p>
            <a:r>
              <a:rPr lang="en-GB" b="1" dirty="0">
                <a:solidFill>
                  <a:schemeClr val="bg1"/>
                </a:solidFill>
              </a:rPr>
              <a:t>Family </a:t>
            </a:r>
          </a:p>
          <a:p>
            <a:r>
              <a:rPr lang="en-GB" b="1" dirty="0">
                <a:solidFill>
                  <a:schemeClr val="bg1"/>
                </a:solidFill>
              </a:rPr>
              <a:t>form:</a:t>
            </a:r>
          </a:p>
        </p:txBody>
      </p:sp>
      <p:sp>
        <p:nvSpPr>
          <p:cNvPr id="6" name="Oval 5">
            <a:extLst>
              <a:ext uri="{FF2B5EF4-FFF2-40B4-BE49-F238E27FC236}">
                <a16:creationId xmlns:a16="http://schemas.microsoft.com/office/drawing/2014/main" id="{0A3E4459-C64A-4F95-ABEF-C987DA28158D}"/>
              </a:ext>
            </a:extLst>
          </p:cNvPr>
          <p:cNvSpPr/>
          <p:nvPr/>
        </p:nvSpPr>
        <p:spPr>
          <a:xfrm>
            <a:off x="1974577" y="5836529"/>
            <a:ext cx="291545" cy="2699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Arrow Connector 7">
            <a:extLst>
              <a:ext uri="{FF2B5EF4-FFF2-40B4-BE49-F238E27FC236}">
                <a16:creationId xmlns:a16="http://schemas.microsoft.com/office/drawing/2014/main" id="{B367FC45-35D3-4B73-92A5-3AB41EE9D017}"/>
              </a:ext>
            </a:extLst>
          </p:cNvPr>
          <p:cNvCxnSpPr>
            <a:cxnSpLocks/>
          </p:cNvCxnSpPr>
          <p:nvPr/>
        </p:nvCxnSpPr>
        <p:spPr>
          <a:xfrm flipV="1">
            <a:off x="2266122" y="4609307"/>
            <a:ext cx="9449628" cy="1340920"/>
          </a:xfrm>
          <a:prstGeom prst="straightConnector1">
            <a:avLst/>
          </a:prstGeom>
          <a:ln w="41275">
            <a:tailEnd type="triangle"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AA02C784-D96E-4295-A755-0D1932D3BAE1}"/>
              </a:ext>
            </a:extLst>
          </p:cNvPr>
          <p:cNvCxnSpPr>
            <a:cxnSpLocks/>
            <a:stCxn id="6" idx="6"/>
          </p:cNvCxnSpPr>
          <p:nvPr/>
        </p:nvCxnSpPr>
        <p:spPr>
          <a:xfrm flipV="1">
            <a:off x="2266122" y="5823969"/>
            <a:ext cx="9449628" cy="147531"/>
          </a:xfrm>
          <a:prstGeom prst="straightConnector1">
            <a:avLst/>
          </a:prstGeom>
          <a:ln w="41275">
            <a:tailEnd type="triangle" w="lg" len="lg"/>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184FF6BB-C312-45C4-BEFA-C5DAFD3EC35E}"/>
              </a:ext>
            </a:extLst>
          </p:cNvPr>
          <p:cNvSpPr/>
          <p:nvPr/>
        </p:nvSpPr>
        <p:spPr>
          <a:xfrm>
            <a:off x="10422835" y="4637681"/>
            <a:ext cx="291545" cy="2699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747FFB44-6790-48A2-A960-A7E22FFFF756}"/>
              </a:ext>
            </a:extLst>
          </p:cNvPr>
          <p:cNvSpPr/>
          <p:nvPr/>
        </p:nvSpPr>
        <p:spPr>
          <a:xfrm>
            <a:off x="8811455" y="4844673"/>
            <a:ext cx="291545" cy="2699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411DACB7-80DE-4B95-BC69-E35B3F28BC20}"/>
              </a:ext>
            </a:extLst>
          </p:cNvPr>
          <p:cNvSpPr/>
          <p:nvPr/>
        </p:nvSpPr>
        <p:spPr>
          <a:xfrm>
            <a:off x="7070038" y="5075582"/>
            <a:ext cx="291545" cy="2699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BAA7E100-AEC5-4C7E-A4F2-B95453292A9A}"/>
              </a:ext>
            </a:extLst>
          </p:cNvPr>
          <p:cNvSpPr/>
          <p:nvPr/>
        </p:nvSpPr>
        <p:spPr>
          <a:xfrm>
            <a:off x="5413516" y="5314985"/>
            <a:ext cx="291545" cy="2699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2CD47C12-AFD2-402B-8D7F-FA21CFE3D861}"/>
              </a:ext>
            </a:extLst>
          </p:cNvPr>
          <p:cNvSpPr/>
          <p:nvPr/>
        </p:nvSpPr>
        <p:spPr>
          <a:xfrm>
            <a:off x="3902766" y="5554027"/>
            <a:ext cx="291545" cy="2699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a:extLst>
              <a:ext uri="{FF2B5EF4-FFF2-40B4-BE49-F238E27FC236}">
                <a16:creationId xmlns:a16="http://schemas.microsoft.com/office/drawing/2014/main" id="{37677084-A0CE-4569-9D5D-0C07E5BA2725}"/>
              </a:ext>
            </a:extLst>
          </p:cNvPr>
          <p:cNvCxnSpPr>
            <a:cxnSpLocks/>
          </p:cNvCxnSpPr>
          <p:nvPr/>
        </p:nvCxnSpPr>
        <p:spPr>
          <a:xfrm>
            <a:off x="10568607" y="4907623"/>
            <a:ext cx="0" cy="911989"/>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9F9CF88-5310-4028-BBBB-F6346B56DF11}"/>
              </a:ext>
            </a:extLst>
          </p:cNvPr>
          <p:cNvCxnSpPr/>
          <p:nvPr/>
        </p:nvCxnSpPr>
        <p:spPr>
          <a:xfrm>
            <a:off x="10259458" y="5105902"/>
            <a:ext cx="618297"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49B2E10-A238-43D4-A66D-5FF52D5BFBA2}"/>
              </a:ext>
            </a:extLst>
          </p:cNvPr>
          <p:cNvCxnSpPr/>
          <p:nvPr/>
        </p:nvCxnSpPr>
        <p:spPr>
          <a:xfrm>
            <a:off x="8957227" y="5134478"/>
            <a:ext cx="0" cy="718067"/>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342C1FC-87D2-4E24-88AE-4F703FA15DEA}"/>
              </a:ext>
            </a:extLst>
          </p:cNvPr>
          <p:cNvCxnSpPr>
            <a:cxnSpLocks/>
          </p:cNvCxnSpPr>
          <p:nvPr/>
        </p:nvCxnSpPr>
        <p:spPr>
          <a:xfrm>
            <a:off x="7215810" y="5392804"/>
            <a:ext cx="9319" cy="441859"/>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7E11D70-0030-491A-AB3A-77290488918F}"/>
              </a:ext>
            </a:extLst>
          </p:cNvPr>
          <p:cNvCxnSpPr>
            <a:cxnSpLocks/>
          </p:cNvCxnSpPr>
          <p:nvPr/>
        </p:nvCxnSpPr>
        <p:spPr>
          <a:xfrm>
            <a:off x="5559288" y="5341570"/>
            <a:ext cx="0" cy="546291"/>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0A874C9-B435-448D-8D26-0AFB0C07BB67}"/>
              </a:ext>
            </a:extLst>
          </p:cNvPr>
          <p:cNvCxnSpPr/>
          <p:nvPr/>
        </p:nvCxnSpPr>
        <p:spPr>
          <a:xfrm>
            <a:off x="4048538" y="5688998"/>
            <a:ext cx="0" cy="26122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33B74F1B-3A82-4DFF-9BDD-0A52F02B6DF6}"/>
              </a:ext>
            </a:extLst>
          </p:cNvPr>
          <p:cNvSpPr txBox="1"/>
          <p:nvPr/>
        </p:nvSpPr>
        <p:spPr>
          <a:xfrm>
            <a:off x="1271169" y="5956098"/>
            <a:ext cx="1857375" cy="646331"/>
          </a:xfrm>
          <a:prstGeom prst="rect">
            <a:avLst/>
          </a:prstGeom>
          <a:noFill/>
        </p:spPr>
        <p:txBody>
          <a:bodyPr wrap="square" rtlCol="0">
            <a:spAutoFit/>
          </a:bodyPr>
          <a:lstStyle/>
          <a:p>
            <a:pPr algn="ctr"/>
            <a:r>
              <a:rPr lang="en-GB" dirty="0">
                <a:solidFill>
                  <a:schemeClr val="bg1"/>
                </a:solidFill>
              </a:rPr>
              <a:t>One Holy</a:t>
            </a:r>
          </a:p>
          <a:p>
            <a:pPr algn="ctr"/>
            <a:r>
              <a:rPr lang="en-GB" dirty="0">
                <a:solidFill>
                  <a:schemeClr val="bg1"/>
                </a:solidFill>
              </a:rPr>
              <a:t>Couple</a:t>
            </a:r>
          </a:p>
        </p:txBody>
      </p:sp>
      <p:sp>
        <p:nvSpPr>
          <p:cNvPr id="34" name="TextBox 33">
            <a:extLst>
              <a:ext uri="{FF2B5EF4-FFF2-40B4-BE49-F238E27FC236}">
                <a16:creationId xmlns:a16="http://schemas.microsoft.com/office/drawing/2014/main" id="{551B63D4-F297-41BF-AD1F-C031C34EF846}"/>
              </a:ext>
            </a:extLst>
          </p:cNvPr>
          <p:cNvSpPr txBox="1"/>
          <p:nvPr/>
        </p:nvSpPr>
        <p:spPr>
          <a:xfrm>
            <a:off x="3156193" y="5926344"/>
            <a:ext cx="1857375" cy="646331"/>
          </a:xfrm>
          <a:prstGeom prst="rect">
            <a:avLst/>
          </a:prstGeom>
          <a:noFill/>
        </p:spPr>
        <p:txBody>
          <a:bodyPr wrap="square" rtlCol="0">
            <a:spAutoFit/>
          </a:bodyPr>
          <a:lstStyle/>
          <a:p>
            <a:pPr algn="ctr"/>
            <a:r>
              <a:rPr lang="en-GB" dirty="0">
                <a:solidFill>
                  <a:schemeClr val="bg1"/>
                </a:solidFill>
              </a:rPr>
              <a:t>One Holy</a:t>
            </a:r>
          </a:p>
          <a:p>
            <a:pPr algn="ctr"/>
            <a:r>
              <a:rPr lang="en-GB" dirty="0">
                <a:solidFill>
                  <a:schemeClr val="bg1"/>
                </a:solidFill>
              </a:rPr>
              <a:t>Family</a:t>
            </a:r>
          </a:p>
        </p:txBody>
      </p:sp>
      <p:sp>
        <p:nvSpPr>
          <p:cNvPr id="35" name="TextBox 34">
            <a:extLst>
              <a:ext uri="{FF2B5EF4-FFF2-40B4-BE49-F238E27FC236}">
                <a16:creationId xmlns:a16="http://schemas.microsoft.com/office/drawing/2014/main" id="{169ADF61-1CCD-4BFA-8FBA-0AB5C5DAA235}"/>
              </a:ext>
            </a:extLst>
          </p:cNvPr>
          <p:cNvSpPr txBox="1"/>
          <p:nvPr/>
        </p:nvSpPr>
        <p:spPr>
          <a:xfrm>
            <a:off x="4630600" y="5926344"/>
            <a:ext cx="1857375" cy="646331"/>
          </a:xfrm>
          <a:prstGeom prst="rect">
            <a:avLst/>
          </a:prstGeom>
          <a:noFill/>
        </p:spPr>
        <p:txBody>
          <a:bodyPr wrap="square" rtlCol="0">
            <a:spAutoFit/>
          </a:bodyPr>
          <a:lstStyle/>
          <a:p>
            <a:pPr algn="ctr"/>
            <a:r>
              <a:rPr lang="en-GB" dirty="0">
                <a:solidFill>
                  <a:schemeClr val="bg1"/>
                </a:solidFill>
              </a:rPr>
              <a:t>One Holy</a:t>
            </a:r>
          </a:p>
          <a:p>
            <a:pPr algn="ctr"/>
            <a:r>
              <a:rPr lang="en-GB" dirty="0">
                <a:solidFill>
                  <a:schemeClr val="bg1"/>
                </a:solidFill>
              </a:rPr>
              <a:t>Tribe</a:t>
            </a:r>
          </a:p>
        </p:txBody>
      </p:sp>
      <p:sp>
        <p:nvSpPr>
          <p:cNvPr id="36" name="TextBox 35">
            <a:extLst>
              <a:ext uri="{FF2B5EF4-FFF2-40B4-BE49-F238E27FC236}">
                <a16:creationId xmlns:a16="http://schemas.microsoft.com/office/drawing/2014/main" id="{2FFCEDD9-7E4D-482C-A5E9-694890B77616}"/>
              </a:ext>
            </a:extLst>
          </p:cNvPr>
          <p:cNvSpPr txBox="1"/>
          <p:nvPr/>
        </p:nvSpPr>
        <p:spPr>
          <a:xfrm>
            <a:off x="6309885" y="5923452"/>
            <a:ext cx="1857375" cy="646331"/>
          </a:xfrm>
          <a:prstGeom prst="rect">
            <a:avLst/>
          </a:prstGeom>
          <a:noFill/>
        </p:spPr>
        <p:txBody>
          <a:bodyPr wrap="square" rtlCol="0">
            <a:spAutoFit/>
          </a:bodyPr>
          <a:lstStyle/>
          <a:p>
            <a:pPr algn="ctr"/>
            <a:r>
              <a:rPr lang="en-GB" dirty="0">
                <a:solidFill>
                  <a:schemeClr val="bg1"/>
                </a:solidFill>
              </a:rPr>
              <a:t>One Holy</a:t>
            </a:r>
          </a:p>
          <a:p>
            <a:pPr algn="ctr"/>
            <a:r>
              <a:rPr lang="en-GB" dirty="0">
                <a:solidFill>
                  <a:schemeClr val="bg1"/>
                </a:solidFill>
              </a:rPr>
              <a:t>Nation</a:t>
            </a:r>
          </a:p>
        </p:txBody>
      </p:sp>
      <p:sp>
        <p:nvSpPr>
          <p:cNvPr id="37" name="TextBox 36">
            <a:extLst>
              <a:ext uri="{FF2B5EF4-FFF2-40B4-BE49-F238E27FC236}">
                <a16:creationId xmlns:a16="http://schemas.microsoft.com/office/drawing/2014/main" id="{29682485-675F-4D13-903A-C7A57417C9C7}"/>
              </a:ext>
            </a:extLst>
          </p:cNvPr>
          <p:cNvSpPr txBox="1"/>
          <p:nvPr/>
        </p:nvSpPr>
        <p:spPr>
          <a:xfrm>
            <a:off x="7954506" y="5893370"/>
            <a:ext cx="2016608" cy="646331"/>
          </a:xfrm>
          <a:prstGeom prst="rect">
            <a:avLst/>
          </a:prstGeom>
          <a:noFill/>
        </p:spPr>
        <p:txBody>
          <a:bodyPr wrap="square" rtlCol="0">
            <a:spAutoFit/>
          </a:bodyPr>
          <a:lstStyle/>
          <a:p>
            <a:pPr algn="ctr"/>
            <a:r>
              <a:rPr lang="en-GB" dirty="0">
                <a:solidFill>
                  <a:schemeClr val="bg1"/>
                </a:solidFill>
              </a:rPr>
              <a:t>One Holy</a:t>
            </a:r>
          </a:p>
          <a:p>
            <a:pPr algn="ctr"/>
            <a:r>
              <a:rPr lang="en-GB" dirty="0">
                <a:solidFill>
                  <a:schemeClr val="bg1"/>
                </a:solidFill>
              </a:rPr>
              <a:t> Kingdom</a:t>
            </a:r>
          </a:p>
        </p:txBody>
      </p:sp>
      <p:sp>
        <p:nvSpPr>
          <p:cNvPr id="40" name="TextBox 39">
            <a:extLst>
              <a:ext uri="{FF2B5EF4-FFF2-40B4-BE49-F238E27FC236}">
                <a16:creationId xmlns:a16="http://schemas.microsoft.com/office/drawing/2014/main" id="{B5CD921B-0283-4D09-A1D3-77A1F0B1AFAC}"/>
              </a:ext>
            </a:extLst>
          </p:cNvPr>
          <p:cNvSpPr txBox="1"/>
          <p:nvPr/>
        </p:nvSpPr>
        <p:spPr>
          <a:xfrm>
            <a:off x="9532618" y="5887861"/>
            <a:ext cx="2542395" cy="923330"/>
          </a:xfrm>
          <a:prstGeom prst="rect">
            <a:avLst/>
          </a:prstGeom>
          <a:noFill/>
        </p:spPr>
        <p:txBody>
          <a:bodyPr wrap="square" rtlCol="0">
            <a:spAutoFit/>
          </a:bodyPr>
          <a:lstStyle/>
          <a:p>
            <a:pPr algn="ctr"/>
            <a:r>
              <a:rPr lang="en-GB" dirty="0">
                <a:solidFill>
                  <a:schemeClr val="bg1"/>
                </a:solidFill>
              </a:rPr>
              <a:t>One Holy Catholic and Apostolic Church</a:t>
            </a:r>
          </a:p>
          <a:p>
            <a:pPr algn="ctr"/>
            <a:endParaRPr lang="en-GB" dirty="0">
              <a:solidFill>
                <a:schemeClr val="bg1"/>
              </a:solidFill>
            </a:endParaRPr>
          </a:p>
        </p:txBody>
      </p:sp>
      <p:sp>
        <p:nvSpPr>
          <p:cNvPr id="41" name="TextBox 40">
            <a:extLst>
              <a:ext uri="{FF2B5EF4-FFF2-40B4-BE49-F238E27FC236}">
                <a16:creationId xmlns:a16="http://schemas.microsoft.com/office/drawing/2014/main" id="{321E182E-0B92-4102-8158-ABFD113B5C06}"/>
              </a:ext>
            </a:extLst>
          </p:cNvPr>
          <p:cNvSpPr txBox="1"/>
          <p:nvPr/>
        </p:nvSpPr>
        <p:spPr>
          <a:xfrm>
            <a:off x="331304" y="4968840"/>
            <a:ext cx="1374913" cy="646331"/>
          </a:xfrm>
          <a:prstGeom prst="rect">
            <a:avLst/>
          </a:prstGeom>
          <a:noFill/>
        </p:spPr>
        <p:txBody>
          <a:bodyPr wrap="square" rtlCol="0">
            <a:spAutoFit/>
          </a:bodyPr>
          <a:lstStyle/>
          <a:p>
            <a:r>
              <a:rPr lang="en-GB" b="1" dirty="0">
                <a:solidFill>
                  <a:schemeClr val="bg1"/>
                </a:solidFill>
              </a:rPr>
              <a:t>Covenant mediator:</a:t>
            </a:r>
          </a:p>
        </p:txBody>
      </p:sp>
      <p:sp>
        <p:nvSpPr>
          <p:cNvPr id="43" name="TextBox 42">
            <a:extLst>
              <a:ext uri="{FF2B5EF4-FFF2-40B4-BE49-F238E27FC236}">
                <a16:creationId xmlns:a16="http://schemas.microsoft.com/office/drawing/2014/main" id="{81B6C0AB-9FA1-42FA-BA2C-0A65548CB2B6}"/>
              </a:ext>
            </a:extLst>
          </p:cNvPr>
          <p:cNvSpPr txBox="1"/>
          <p:nvPr/>
        </p:nvSpPr>
        <p:spPr>
          <a:xfrm>
            <a:off x="1179342" y="5048758"/>
            <a:ext cx="1857375" cy="646331"/>
          </a:xfrm>
          <a:prstGeom prst="rect">
            <a:avLst/>
          </a:prstGeom>
          <a:noFill/>
        </p:spPr>
        <p:txBody>
          <a:bodyPr wrap="square" rtlCol="0">
            <a:spAutoFit/>
          </a:bodyPr>
          <a:lstStyle/>
          <a:p>
            <a:pPr algn="ctr"/>
            <a:r>
              <a:rPr lang="en-GB" dirty="0">
                <a:solidFill>
                  <a:schemeClr val="bg1"/>
                </a:solidFill>
              </a:rPr>
              <a:t>Adam</a:t>
            </a:r>
          </a:p>
          <a:p>
            <a:pPr algn="ctr"/>
            <a:r>
              <a:rPr lang="en-GB" dirty="0">
                <a:solidFill>
                  <a:schemeClr val="bg1"/>
                </a:solidFill>
              </a:rPr>
              <a:t>(Gen. 1-3)</a:t>
            </a:r>
          </a:p>
        </p:txBody>
      </p:sp>
      <p:sp>
        <p:nvSpPr>
          <p:cNvPr id="44" name="TextBox 43">
            <a:extLst>
              <a:ext uri="{FF2B5EF4-FFF2-40B4-BE49-F238E27FC236}">
                <a16:creationId xmlns:a16="http://schemas.microsoft.com/office/drawing/2014/main" id="{237A67A4-2699-4809-8AFD-B9D3B489FBD6}"/>
              </a:ext>
            </a:extLst>
          </p:cNvPr>
          <p:cNvSpPr txBox="1"/>
          <p:nvPr/>
        </p:nvSpPr>
        <p:spPr>
          <a:xfrm>
            <a:off x="3015912" y="4888454"/>
            <a:ext cx="1857375" cy="646331"/>
          </a:xfrm>
          <a:prstGeom prst="rect">
            <a:avLst/>
          </a:prstGeom>
          <a:noFill/>
        </p:spPr>
        <p:txBody>
          <a:bodyPr wrap="square" rtlCol="0">
            <a:spAutoFit/>
          </a:bodyPr>
          <a:lstStyle/>
          <a:p>
            <a:pPr algn="ctr"/>
            <a:r>
              <a:rPr lang="en-GB" dirty="0">
                <a:solidFill>
                  <a:schemeClr val="bg1"/>
                </a:solidFill>
              </a:rPr>
              <a:t>Noah</a:t>
            </a:r>
          </a:p>
          <a:p>
            <a:pPr algn="ctr"/>
            <a:r>
              <a:rPr lang="en-GB" dirty="0">
                <a:solidFill>
                  <a:schemeClr val="bg1"/>
                </a:solidFill>
              </a:rPr>
              <a:t>(Gen. 9)</a:t>
            </a:r>
          </a:p>
        </p:txBody>
      </p:sp>
      <p:sp>
        <p:nvSpPr>
          <p:cNvPr id="45" name="TextBox 44">
            <a:extLst>
              <a:ext uri="{FF2B5EF4-FFF2-40B4-BE49-F238E27FC236}">
                <a16:creationId xmlns:a16="http://schemas.microsoft.com/office/drawing/2014/main" id="{61419D1E-2DCA-4C70-9D7B-B70F4027B236}"/>
              </a:ext>
            </a:extLst>
          </p:cNvPr>
          <p:cNvSpPr txBox="1"/>
          <p:nvPr/>
        </p:nvSpPr>
        <p:spPr>
          <a:xfrm>
            <a:off x="4552745" y="4685611"/>
            <a:ext cx="1857375" cy="646331"/>
          </a:xfrm>
          <a:prstGeom prst="rect">
            <a:avLst/>
          </a:prstGeom>
          <a:noFill/>
        </p:spPr>
        <p:txBody>
          <a:bodyPr wrap="square" rtlCol="0">
            <a:spAutoFit/>
          </a:bodyPr>
          <a:lstStyle/>
          <a:p>
            <a:pPr algn="ctr"/>
            <a:r>
              <a:rPr lang="en-GB" dirty="0">
                <a:solidFill>
                  <a:schemeClr val="bg1"/>
                </a:solidFill>
              </a:rPr>
              <a:t>Abraham</a:t>
            </a:r>
          </a:p>
          <a:p>
            <a:pPr algn="ctr"/>
            <a:r>
              <a:rPr lang="en-GB" dirty="0">
                <a:solidFill>
                  <a:schemeClr val="bg1"/>
                </a:solidFill>
              </a:rPr>
              <a:t>(Gen. 15,17,22)</a:t>
            </a:r>
          </a:p>
        </p:txBody>
      </p:sp>
      <p:sp>
        <p:nvSpPr>
          <p:cNvPr id="46" name="TextBox 45">
            <a:extLst>
              <a:ext uri="{FF2B5EF4-FFF2-40B4-BE49-F238E27FC236}">
                <a16:creationId xmlns:a16="http://schemas.microsoft.com/office/drawing/2014/main" id="{CDE9C80F-37E8-4B46-A5A0-EC4046425DD4}"/>
              </a:ext>
            </a:extLst>
          </p:cNvPr>
          <p:cNvSpPr txBox="1"/>
          <p:nvPr/>
        </p:nvSpPr>
        <p:spPr>
          <a:xfrm>
            <a:off x="6284180" y="4396427"/>
            <a:ext cx="1925937" cy="646331"/>
          </a:xfrm>
          <a:prstGeom prst="rect">
            <a:avLst/>
          </a:prstGeom>
          <a:noFill/>
        </p:spPr>
        <p:txBody>
          <a:bodyPr wrap="square" rtlCol="0">
            <a:spAutoFit/>
          </a:bodyPr>
          <a:lstStyle/>
          <a:p>
            <a:pPr algn="ctr"/>
            <a:r>
              <a:rPr lang="en-GB" dirty="0">
                <a:solidFill>
                  <a:schemeClr val="bg1"/>
                </a:solidFill>
              </a:rPr>
              <a:t>Moses</a:t>
            </a:r>
          </a:p>
          <a:p>
            <a:pPr algn="ctr"/>
            <a:r>
              <a:rPr lang="en-GB" dirty="0">
                <a:solidFill>
                  <a:schemeClr val="bg1"/>
                </a:solidFill>
              </a:rPr>
              <a:t>(Ex. 24 / Deut. 29)</a:t>
            </a:r>
          </a:p>
        </p:txBody>
      </p:sp>
      <p:sp>
        <p:nvSpPr>
          <p:cNvPr id="47" name="TextBox 46">
            <a:extLst>
              <a:ext uri="{FF2B5EF4-FFF2-40B4-BE49-F238E27FC236}">
                <a16:creationId xmlns:a16="http://schemas.microsoft.com/office/drawing/2014/main" id="{43EA9646-7C8B-4E80-A80F-0C8D3C17CFA3}"/>
              </a:ext>
            </a:extLst>
          </p:cNvPr>
          <p:cNvSpPr txBox="1"/>
          <p:nvPr/>
        </p:nvSpPr>
        <p:spPr>
          <a:xfrm>
            <a:off x="8011359" y="4169891"/>
            <a:ext cx="1857375" cy="646331"/>
          </a:xfrm>
          <a:prstGeom prst="rect">
            <a:avLst/>
          </a:prstGeom>
          <a:noFill/>
        </p:spPr>
        <p:txBody>
          <a:bodyPr wrap="square" rtlCol="0">
            <a:spAutoFit/>
          </a:bodyPr>
          <a:lstStyle/>
          <a:p>
            <a:pPr algn="ctr"/>
            <a:r>
              <a:rPr lang="en-GB" dirty="0">
                <a:solidFill>
                  <a:schemeClr val="bg1"/>
                </a:solidFill>
              </a:rPr>
              <a:t>David</a:t>
            </a:r>
          </a:p>
          <a:p>
            <a:pPr algn="ctr"/>
            <a:r>
              <a:rPr lang="en-GB" dirty="0">
                <a:solidFill>
                  <a:schemeClr val="bg1"/>
                </a:solidFill>
              </a:rPr>
              <a:t>(11 Sam. 7)</a:t>
            </a:r>
          </a:p>
        </p:txBody>
      </p:sp>
      <p:sp>
        <p:nvSpPr>
          <p:cNvPr id="48" name="TextBox 47">
            <a:extLst>
              <a:ext uri="{FF2B5EF4-FFF2-40B4-BE49-F238E27FC236}">
                <a16:creationId xmlns:a16="http://schemas.microsoft.com/office/drawing/2014/main" id="{326F58F1-AC2D-45A6-869E-3945EEA14050}"/>
              </a:ext>
            </a:extLst>
          </p:cNvPr>
          <p:cNvSpPr txBox="1"/>
          <p:nvPr/>
        </p:nvSpPr>
        <p:spPr>
          <a:xfrm>
            <a:off x="9578276" y="3968245"/>
            <a:ext cx="1857375" cy="646331"/>
          </a:xfrm>
          <a:prstGeom prst="rect">
            <a:avLst/>
          </a:prstGeom>
          <a:noFill/>
        </p:spPr>
        <p:txBody>
          <a:bodyPr wrap="square" rtlCol="0">
            <a:spAutoFit/>
          </a:bodyPr>
          <a:lstStyle/>
          <a:p>
            <a:pPr algn="ctr"/>
            <a:r>
              <a:rPr lang="en-GB" dirty="0">
                <a:solidFill>
                  <a:schemeClr val="bg1"/>
                </a:solidFill>
              </a:rPr>
              <a:t>Jesus</a:t>
            </a:r>
          </a:p>
          <a:p>
            <a:pPr algn="ctr"/>
            <a:r>
              <a:rPr lang="en-GB" dirty="0">
                <a:solidFill>
                  <a:schemeClr val="bg1"/>
                </a:solidFill>
              </a:rPr>
              <a:t>(Mk. 14)</a:t>
            </a:r>
          </a:p>
        </p:txBody>
      </p:sp>
      <p:sp>
        <p:nvSpPr>
          <p:cNvPr id="49" name="TextBox 48">
            <a:extLst>
              <a:ext uri="{FF2B5EF4-FFF2-40B4-BE49-F238E27FC236}">
                <a16:creationId xmlns:a16="http://schemas.microsoft.com/office/drawing/2014/main" id="{39FF728E-DC41-427F-B917-74C3471CA652}"/>
              </a:ext>
            </a:extLst>
          </p:cNvPr>
          <p:cNvSpPr txBox="1"/>
          <p:nvPr/>
        </p:nvSpPr>
        <p:spPr>
          <a:xfrm>
            <a:off x="386675" y="1086470"/>
            <a:ext cx="2442953" cy="646331"/>
          </a:xfrm>
          <a:prstGeom prst="rect">
            <a:avLst/>
          </a:prstGeom>
          <a:noFill/>
        </p:spPr>
        <p:txBody>
          <a:bodyPr wrap="square" rtlCol="0">
            <a:spAutoFit/>
          </a:bodyPr>
          <a:lstStyle/>
          <a:p>
            <a:r>
              <a:rPr lang="en-GB" b="1" dirty="0">
                <a:solidFill>
                  <a:schemeClr val="bg1"/>
                </a:solidFill>
              </a:rPr>
              <a:t>1. Three fold promise to Abraham:</a:t>
            </a:r>
          </a:p>
        </p:txBody>
      </p:sp>
      <p:sp>
        <p:nvSpPr>
          <p:cNvPr id="50" name="TextBox 49">
            <a:extLst>
              <a:ext uri="{FF2B5EF4-FFF2-40B4-BE49-F238E27FC236}">
                <a16:creationId xmlns:a16="http://schemas.microsoft.com/office/drawing/2014/main" id="{483E88A4-5524-4EFC-BA31-02DABAC7C669}"/>
              </a:ext>
            </a:extLst>
          </p:cNvPr>
          <p:cNvSpPr txBox="1"/>
          <p:nvPr/>
        </p:nvSpPr>
        <p:spPr>
          <a:xfrm>
            <a:off x="379701" y="2013472"/>
            <a:ext cx="2480638" cy="646331"/>
          </a:xfrm>
          <a:prstGeom prst="rect">
            <a:avLst/>
          </a:prstGeom>
          <a:noFill/>
        </p:spPr>
        <p:txBody>
          <a:bodyPr wrap="square" rtlCol="0">
            <a:spAutoFit/>
          </a:bodyPr>
          <a:lstStyle/>
          <a:p>
            <a:r>
              <a:rPr lang="en-GB" b="1" dirty="0">
                <a:solidFill>
                  <a:schemeClr val="bg1"/>
                </a:solidFill>
              </a:rPr>
              <a:t>2. Three fold promise upgraded to Covenants:</a:t>
            </a:r>
          </a:p>
        </p:txBody>
      </p:sp>
      <p:sp>
        <p:nvSpPr>
          <p:cNvPr id="51" name="TextBox 50">
            <a:extLst>
              <a:ext uri="{FF2B5EF4-FFF2-40B4-BE49-F238E27FC236}">
                <a16:creationId xmlns:a16="http://schemas.microsoft.com/office/drawing/2014/main" id="{C05BA07E-DDFD-4EE4-9ED9-16B2190BA8CA}"/>
              </a:ext>
            </a:extLst>
          </p:cNvPr>
          <p:cNvSpPr txBox="1"/>
          <p:nvPr/>
        </p:nvSpPr>
        <p:spPr>
          <a:xfrm>
            <a:off x="376273" y="3128116"/>
            <a:ext cx="2824890" cy="646331"/>
          </a:xfrm>
          <a:prstGeom prst="rect">
            <a:avLst/>
          </a:prstGeom>
          <a:noFill/>
        </p:spPr>
        <p:txBody>
          <a:bodyPr wrap="square" rtlCol="0">
            <a:spAutoFit/>
          </a:bodyPr>
          <a:lstStyle/>
          <a:p>
            <a:r>
              <a:rPr lang="en-GB" b="1" dirty="0">
                <a:solidFill>
                  <a:schemeClr val="bg1"/>
                </a:solidFill>
              </a:rPr>
              <a:t>3. Three Covenants fulfilled in Moses, David and Jesus:</a:t>
            </a:r>
          </a:p>
        </p:txBody>
      </p:sp>
      <p:sp>
        <p:nvSpPr>
          <p:cNvPr id="52" name="Rectangle 51">
            <a:extLst>
              <a:ext uri="{FF2B5EF4-FFF2-40B4-BE49-F238E27FC236}">
                <a16:creationId xmlns:a16="http://schemas.microsoft.com/office/drawing/2014/main" id="{476E9144-4293-4693-9F47-A0534ED5D000}"/>
              </a:ext>
            </a:extLst>
          </p:cNvPr>
          <p:cNvSpPr/>
          <p:nvPr/>
        </p:nvSpPr>
        <p:spPr>
          <a:xfrm>
            <a:off x="5696260" y="1141648"/>
            <a:ext cx="1079292" cy="72529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a:extLst>
              <a:ext uri="{FF2B5EF4-FFF2-40B4-BE49-F238E27FC236}">
                <a16:creationId xmlns:a16="http://schemas.microsoft.com/office/drawing/2014/main" id="{7107363A-3B8D-4D4F-96DD-2968016F841A}"/>
              </a:ext>
            </a:extLst>
          </p:cNvPr>
          <p:cNvSpPr/>
          <p:nvPr/>
        </p:nvSpPr>
        <p:spPr>
          <a:xfrm>
            <a:off x="6775552" y="1144782"/>
            <a:ext cx="1079292" cy="722161"/>
          </a:xfrm>
          <a:prstGeom prst="rect">
            <a:avLst/>
          </a:prstGeom>
          <a:solidFill>
            <a:srgbClr val="D34D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F4D14CDB-E241-4E41-B5C2-F65D6DF2159E}"/>
              </a:ext>
            </a:extLst>
          </p:cNvPr>
          <p:cNvSpPr/>
          <p:nvPr/>
        </p:nvSpPr>
        <p:spPr>
          <a:xfrm>
            <a:off x="7843385" y="1136026"/>
            <a:ext cx="1079292" cy="73091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a:extLst>
              <a:ext uri="{FF2B5EF4-FFF2-40B4-BE49-F238E27FC236}">
                <a16:creationId xmlns:a16="http://schemas.microsoft.com/office/drawing/2014/main" id="{39B9E4A3-5814-4461-9A30-1DEF3E4E08B6}"/>
              </a:ext>
            </a:extLst>
          </p:cNvPr>
          <p:cNvSpPr/>
          <p:nvPr/>
        </p:nvSpPr>
        <p:spPr>
          <a:xfrm>
            <a:off x="3536852" y="2767030"/>
            <a:ext cx="2559148" cy="120121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a:extLst>
              <a:ext uri="{FF2B5EF4-FFF2-40B4-BE49-F238E27FC236}">
                <a16:creationId xmlns:a16="http://schemas.microsoft.com/office/drawing/2014/main" id="{67C645DD-4C0A-4C93-9C61-DEF3D95D4CC4}"/>
              </a:ext>
            </a:extLst>
          </p:cNvPr>
          <p:cNvSpPr/>
          <p:nvPr/>
        </p:nvSpPr>
        <p:spPr>
          <a:xfrm>
            <a:off x="6935125" y="2767030"/>
            <a:ext cx="1621873" cy="1201215"/>
          </a:xfrm>
          <a:prstGeom prst="rect">
            <a:avLst/>
          </a:prstGeom>
          <a:solidFill>
            <a:srgbClr val="D34D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a:extLst>
              <a:ext uri="{FF2B5EF4-FFF2-40B4-BE49-F238E27FC236}">
                <a16:creationId xmlns:a16="http://schemas.microsoft.com/office/drawing/2014/main" id="{32192592-155A-4BAF-84CD-CDD39EACF54F}"/>
              </a:ext>
            </a:extLst>
          </p:cNvPr>
          <p:cNvSpPr/>
          <p:nvPr/>
        </p:nvSpPr>
        <p:spPr>
          <a:xfrm>
            <a:off x="9722678" y="2770397"/>
            <a:ext cx="2138018" cy="120121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TextBox 57">
            <a:extLst>
              <a:ext uri="{FF2B5EF4-FFF2-40B4-BE49-F238E27FC236}">
                <a16:creationId xmlns:a16="http://schemas.microsoft.com/office/drawing/2014/main" id="{FC58D45D-FEA9-49E1-A66F-31F655C7CBEF}"/>
              </a:ext>
            </a:extLst>
          </p:cNvPr>
          <p:cNvSpPr txBox="1"/>
          <p:nvPr/>
        </p:nvSpPr>
        <p:spPr>
          <a:xfrm>
            <a:off x="6482957" y="1141897"/>
            <a:ext cx="1757140" cy="769441"/>
          </a:xfrm>
          <a:prstGeom prst="rect">
            <a:avLst/>
          </a:prstGeom>
          <a:noFill/>
        </p:spPr>
        <p:txBody>
          <a:bodyPr wrap="square" rtlCol="0">
            <a:spAutoFit/>
          </a:bodyPr>
          <a:lstStyle/>
          <a:p>
            <a:pPr algn="ctr"/>
            <a:r>
              <a:rPr lang="en-GB" sz="2400" b="1" dirty="0">
                <a:solidFill>
                  <a:schemeClr val="bg1"/>
                </a:solidFill>
              </a:rPr>
              <a:t>ABRAHAM</a:t>
            </a:r>
          </a:p>
          <a:p>
            <a:pPr algn="ctr"/>
            <a:r>
              <a:rPr lang="en-GB" sz="2000" b="1" dirty="0">
                <a:solidFill>
                  <a:schemeClr val="bg1"/>
                </a:solidFill>
              </a:rPr>
              <a:t>Gen. 12: 1-3</a:t>
            </a:r>
          </a:p>
        </p:txBody>
      </p:sp>
      <p:sp>
        <p:nvSpPr>
          <p:cNvPr id="59" name="TextBox 58">
            <a:extLst>
              <a:ext uri="{FF2B5EF4-FFF2-40B4-BE49-F238E27FC236}">
                <a16:creationId xmlns:a16="http://schemas.microsoft.com/office/drawing/2014/main" id="{4152FF82-8E53-454F-92E5-1A1D16C3F339}"/>
              </a:ext>
            </a:extLst>
          </p:cNvPr>
          <p:cNvSpPr txBox="1"/>
          <p:nvPr/>
        </p:nvSpPr>
        <p:spPr>
          <a:xfrm>
            <a:off x="3394133" y="2719061"/>
            <a:ext cx="2927656" cy="1292662"/>
          </a:xfrm>
          <a:prstGeom prst="rect">
            <a:avLst/>
          </a:prstGeom>
          <a:noFill/>
        </p:spPr>
        <p:txBody>
          <a:bodyPr wrap="square" rtlCol="0">
            <a:spAutoFit/>
          </a:bodyPr>
          <a:lstStyle/>
          <a:p>
            <a:pPr algn="ctr"/>
            <a:r>
              <a:rPr lang="en-GB" sz="2400" b="1" dirty="0">
                <a:solidFill>
                  <a:schemeClr val="bg1"/>
                </a:solidFill>
              </a:rPr>
              <a:t>Moses</a:t>
            </a:r>
          </a:p>
          <a:p>
            <a:pPr algn="ctr"/>
            <a:r>
              <a:rPr lang="en-GB" b="1" dirty="0">
                <a:solidFill>
                  <a:schemeClr val="bg1"/>
                </a:solidFill>
              </a:rPr>
              <a:t>Mosaic Covenant – Ex 24</a:t>
            </a:r>
          </a:p>
          <a:p>
            <a:pPr algn="ctr"/>
            <a:r>
              <a:rPr lang="en-GB" b="1" dirty="0">
                <a:solidFill>
                  <a:schemeClr val="bg1"/>
                </a:solidFill>
              </a:rPr>
              <a:t>Deuteronomic Covenant (with Moses) – </a:t>
            </a:r>
            <a:r>
              <a:rPr lang="en-GB" b="1" dirty="0" err="1">
                <a:solidFill>
                  <a:schemeClr val="bg1"/>
                </a:solidFill>
              </a:rPr>
              <a:t>Deut</a:t>
            </a:r>
            <a:r>
              <a:rPr lang="en-GB" b="1" dirty="0">
                <a:solidFill>
                  <a:schemeClr val="bg1"/>
                </a:solidFill>
              </a:rPr>
              <a:t> 29</a:t>
            </a:r>
          </a:p>
        </p:txBody>
      </p:sp>
      <p:sp>
        <p:nvSpPr>
          <p:cNvPr id="60" name="TextBox 59">
            <a:extLst>
              <a:ext uri="{FF2B5EF4-FFF2-40B4-BE49-F238E27FC236}">
                <a16:creationId xmlns:a16="http://schemas.microsoft.com/office/drawing/2014/main" id="{529931CD-7F61-4251-BF96-399BE02303B0}"/>
              </a:ext>
            </a:extLst>
          </p:cNvPr>
          <p:cNvSpPr txBox="1"/>
          <p:nvPr/>
        </p:nvSpPr>
        <p:spPr>
          <a:xfrm>
            <a:off x="6869705" y="2707697"/>
            <a:ext cx="1757140" cy="1323439"/>
          </a:xfrm>
          <a:prstGeom prst="rect">
            <a:avLst/>
          </a:prstGeom>
          <a:noFill/>
        </p:spPr>
        <p:txBody>
          <a:bodyPr wrap="square" rtlCol="0">
            <a:spAutoFit/>
          </a:bodyPr>
          <a:lstStyle/>
          <a:p>
            <a:pPr algn="ctr"/>
            <a:r>
              <a:rPr lang="en-GB" sz="2400" b="1" dirty="0">
                <a:solidFill>
                  <a:schemeClr val="bg1"/>
                </a:solidFill>
              </a:rPr>
              <a:t>David</a:t>
            </a:r>
          </a:p>
          <a:p>
            <a:pPr algn="ctr"/>
            <a:r>
              <a:rPr lang="en-GB" b="1" dirty="0">
                <a:solidFill>
                  <a:schemeClr val="bg1"/>
                </a:solidFill>
              </a:rPr>
              <a:t>Davidic Covenant</a:t>
            </a:r>
          </a:p>
          <a:p>
            <a:pPr algn="ctr"/>
            <a:r>
              <a:rPr lang="en-GB" sz="2000" b="1" dirty="0">
                <a:solidFill>
                  <a:schemeClr val="bg1"/>
                </a:solidFill>
              </a:rPr>
              <a:t>2 Sam 7</a:t>
            </a:r>
          </a:p>
        </p:txBody>
      </p:sp>
      <p:sp>
        <p:nvSpPr>
          <p:cNvPr id="61" name="TextBox 60">
            <a:extLst>
              <a:ext uri="{FF2B5EF4-FFF2-40B4-BE49-F238E27FC236}">
                <a16:creationId xmlns:a16="http://schemas.microsoft.com/office/drawing/2014/main" id="{075FB05B-B99B-47C4-ABFF-2B17B8AAA1A0}"/>
              </a:ext>
            </a:extLst>
          </p:cNvPr>
          <p:cNvSpPr txBox="1"/>
          <p:nvPr/>
        </p:nvSpPr>
        <p:spPr>
          <a:xfrm>
            <a:off x="9913965" y="2732618"/>
            <a:ext cx="1757140" cy="1292662"/>
          </a:xfrm>
          <a:prstGeom prst="rect">
            <a:avLst/>
          </a:prstGeom>
          <a:noFill/>
        </p:spPr>
        <p:txBody>
          <a:bodyPr wrap="square" rtlCol="0">
            <a:spAutoFit/>
          </a:bodyPr>
          <a:lstStyle/>
          <a:p>
            <a:pPr algn="ctr"/>
            <a:r>
              <a:rPr lang="en-GB" sz="2400" b="1" dirty="0">
                <a:solidFill>
                  <a:schemeClr val="bg1"/>
                </a:solidFill>
              </a:rPr>
              <a:t>Jesus</a:t>
            </a:r>
          </a:p>
          <a:p>
            <a:pPr algn="ctr"/>
            <a:r>
              <a:rPr lang="en-GB" b="1" dirty="0">
                <a:solidFill>
                  <a:schemeClr val="bg1"/>
                </a:solidFill>
              </a:rPr>
              <a:t>New Covenant in Jesus Christ</a:t>
            </a:r>
          </a:p>
          <a:p>
            <a:pPr algn="ctr"/>
            <a:r>
              <a:rPr lang="en-GB" b="1" dirty="0">
                <a:solidFill>
                  <a:schemeClr val="bg1"/>
                </a:solidFill>
              </a:rPr>
              <a:t>Mark 14</a:t>
            </a:r>
          </a:p>
        </p:txBody>
      </p:sp>
      <p:sp>
        <p:nvSpPr>
          <p:cNvPr id="62" name="TextBox 61">
            <a:extLst>
              <a:ext uri="{FF2B5EF4-FFF2-40B4-BE49-F238E27FC236}">
                <a16:creationId xmlns:a16="http://schemas.microsoft.com/office/drawing/2014/main" id="{4446F214-EC4F-43F0-83A7-D5BC1C99E6B2}"/>
              </a:ext>
            </a:extLst>
          </p:cNvPr>
          <p:cNvSpPr txBox="1"/>
          <p:nvPr/>
        </p:nvSpPr>
        <p:spPr>
          <a:xfrm>
            <a:off x="3777521" y="1952810"/>
            <a:ext cx="1781767" cy="646331"/>
          </a:xfrm>
          <a:prstGeom prst="rect">
            <a:avLst/>
          </a:prstGeom>
          <a:noFill/>
        </p:spPr>
        <p:txBody>
          <a:bodyPr wrap="square" rtlCol="0">
            <a:spAutoFit/>
          </a:bodyPr>
          <a:lstStyle/>
          <a:p>
            <a:pPr algn="ctr"/>
            <a:r>
              <a:rPr lang="en-GB" b="1" dirty="0">
                <a:solidFill>
                  <a:schemeClr val="bg1"/>
                </a:solidFill>
              </a:rPr>
              <a:t>1. Land Promise Genesis 15</a:t>
            </a:r>
          </a:p>
        </p:txBody>
      </p:sp>
      <p:sp>
        <p:nvSpPr>
          <p:cNvPr id="63" name="TextBox 62">
            <a:extLst>
              <a:ext uri="{FF2B5EF4-FFF2-40B4-BE49-F238E27FC236}">
                <a16:creationId xmlns:a16="http://schemas.microsoft.com/office/drawing/2014/main" id="{25F154B8-910E-4190-B033-D05C517C129C}"/>
              </a:ext>
            </a:extLst>
          </p:cNvPr>
          <p:cNvSpPr txBox="1"/>
          <p:nvPr/>
        </p:nvSpPr>
        <p:spPr>
          <a:xfrm>
            <a:off x="6297753" y="2014259"/>
            <a:ext cx="2138018" cy="646331"/>
          </a:xfrm>
          <a:prstGeom prst="rect">
            <a:avLst/>
          </a:prstGeom>
          <a:noFill/>
        </p:spPr>
        <p:txBody>
          <a:bodyPr wrap="square" rtlCol="0">
            <a:spAutoFit/>
          </a:bodyPr>
          <a:lstStyle/>
          <a:p>
            <a:pPr algn="ctr"/>
            <a:r>
              <a:rPr lang="en-GB" b="1" dirty="0">
                <a:solidFill>
                  <a:schemeClr val="bg1"/>
                </a:solidFill>
              </a:rPr>
              <a:t>2. Kingdom Promise Genesis 17</a:t>
            </a:r>
          </a:p>
        </p:txBody>
      </p:sp>
      <p:sp>
        <p:nvSpPr>
          <p:cNvPr id="64" name="TextBox 63">
            <a:extLst>
              <a:ext uri="{FF2B5EF4-FFF2-40B4-BE49-F238E27FC236}">
                <a16:creationId xmlns:a16="http://schemas.microsoft.com/office/drawing/2014/main" id="{FBD704EA-FFAE-4CA5-8F07-72FC32B45053}"/>
              </a:ext>
            </a:extLst>
          </p:cNvPr>
          <p:cNvSpPr txBox="1"/>
          <p:nvPr/>
        </p:nvSpPr>
        <p:spPr>
          <a:xfrm>
            <a:off x="8676487" y="2016551"/>
            <a:ext cx="3491011" cy="646331"/>
          </a:xfrm>
          <a:prstGeom prst="rect">
            <a:avLst/>
          </a:prstGeom>
          <a:noFill/>
        </p:spPr>
        <p:txBody>
          <a:bodyPr wrap="square" rtlCol="0">
            <a:spAutoFit/>
          </a:bodyPr>
          <a:lstStyle/>
          <a:p>
            <a:pPr algn="ctr"/>
            <a:r>
              <a:rPr lang="en-GB" b="1" dirty="0">
                <a:solidFill>
                  <a:schemeClr val="bg1"/>
                </a:solidFill>
              </a:rPr>
              <a:t>3. Promise of Worldwide Blessing</a:t>
            </a:r>
          </a:p>
          <a:p>
            <a:pPr algn="ctr"/>
            <a:r>
              <a:rPr lang="en-GB" b="1" dirty="0">
                <a:solidFill>
                  <a:schemeClr val="bg1"/>
                </a:solidFill>
              </a:rPr>
              <a:t> Genesis 22</a:t>
            </a:r>
          </a:p>
        </p:txBody>
      </p:sp>
      <p:cxnSp>
        <p:nvCxnSpPr>
          <p:cNvPr id="66" name="Straight Arrow Connector 65">
            <a:extLst>
              <a:ext uri="{FF2B5EF4-FFF2-40B4-BE49-F238E27FC236}">
                <a16:creationId xmlns:a16="http://schemas.microsoft.com/office/drawing/2014/main" id="{64C08FEF-1D0E-4A8A-8B55-4829F6836B1A}"/>
              </a:ext>
            </a:extLst>
          </p:cNvPr>
          <p:cNvCxnSpPr>
            <a:cxnSpLocks/>
            <a:stCxn id="52" idx="1"/>
          </p:cNvCxnSpPr>
          <p:nvPr/>
        </p:nvCxnSpPr>
        <p:spPr>
          <a:xfrm flipH="1">
            <a:off x="4816426" y="1504296"/>
            <a:ext cx="879834" cy="407042"/>
          </a:xfrm>
          <a:prstGeom prst="straightConnector1">
            <a:avLst/>
          </a:prstGeom>
          <a:ln w="38100">
            <a:solidFill>
              <a:schemeClr val="bg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B30619E8-A679-4DD8-8B1A-FED49231F664}"/>
              </a:ext>
            </a:extLst>
          </p:cNvPr>
          <p:cNvCxnSpPr>
            <a:cxnSpLocks/>
            <a:stCxn id="54" idx="3"/>
          </p:cNvCxnSpPr>
          <p:nvPr/>
        </p:nvCxnSpPr>
        <p:spPr>
          <a:xfrm>
            <a:off x="8922677" y="1501485"/>
            <a:ext cx="1067833" cy="296717"/>
          </a:xfrm>
          <a:prstGeom prst="straightConnector1">
            <a:avLst/>
          </a:prstGeom>
          <a:ln w="38100">
            <a:solidFill>
              <a:schemeClr val="bg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E5E64E6D-3311-4436-8210-CA82F37A7090}"/>
              </a:ext>
            </a:extLst>
          </p:cNvPr>
          <p:cNvCxnSpPr>
            <a:cxnSpLocks/>
          </p:cNvCxnSpPr>
          <p:nvPr/>
        </p:nvCxnSpPr>
        <p:spPr>
          <a:xfrm>
            <a:off x="7331547" y="1881358"/>
            <a:ext cx="8383" cy="244078"/>
          </a:xfrm>
          <a:prstGeom prst="straightConnector1">
            <a:avLst/>
          </a:prstGeom>
          <a:ln w="38100">
            <a:solidFill>
              <a:schemeClr val="bg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CF2A63D6-DD12-4019-A95E-25153F2CAE54}"/>
              </a:ext>
            </a:extLst>
          </p:cNvPr>
          <p:cNvCxnSpPr>
            <a:cxnSpLocks/>
          </p:cNvCxnSpPr>
          <p:nvPr/>
        </p:nvCxnSpPr>
        <p:spPr>
          <a:xfrm>
            <a:off x="4738151" y="2544729"/>
            <a:ext cx="8383" cy="244078"/>
          </a:xfrm>
          <a:prstGeom prst="straightConnector1">
            <a:avLst/>
          </a:prstGeom>
          <a:ln w="38100">
            <a:solidFill>
              <a:schemeClr val="bg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3DC1C148-AC19-4BDC-8F3D-0C654A24A64F}"/>
              </a:ext>
            </a:extLst>
          </p:cNvPr>
          <p:cNvCxnSpPr>
            <a:cxnSpLocks/>
          </p:cNvCxnSpPr>
          <p:nvPr/>
        </p:nvCxnSpPr>
        <p:spPr>
          <a:xfrm>
            <a:off x="7637489" y="2544729"/>
            <a:ext cx="8383" cy="244078"/>
          </a:xfrm>
          <a:prstGeom prst="straightConnector1">
            <a:avLst/>
          </a:prstGeom>
          <a:ln w="38100">
            <a:solidFill>
              <a:schemeClr val="bg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5B783C0C-E515-4D25-AFCF-3885C30AA861}"/>
              </a:ext>
            </a:extLst>
          </p:cNvPr>
          <p:cNvCxnSpPr>
            <a:cxnSpLocks/>
          </p:cNvCxnSpPr>
          <p:nvPr/>
        </p:nvCxnSpPr>
        <p:spPr>
          <a:xfrm>
            <a:off x="10696991" y="2560473"/>
            <a:ext cx="8383" cy="244078"/>
          </a:xfrm>
          <a:prstGeom prst="straightConnector1">
            <a:avLst/>
          </a:prstGeom>
          <a:ln w="38100">
            <a:solidFill>
              <a:schemeClr val="bg1"/>
            </a:solidFill>
            <a:tailEnd type="triangle"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9104621"/>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929</TotalTime>
  <Words>837</Words>
  <Application>Microsoft Office PowerPoint</Application>
  <PresentationFormat>Widescreen</PresentationFormat>
  <Paragraphs>204</Paragraphs>
  <Slides>12</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1_Office Theme</vt:lpstr>
      <vt:lpstr>SCRIPTURE</vt:lpstr>
      <vt:lpstr>SCRIPTURE</vt:lpstr>
      <vt:lpstr>PowerPoint Presentation</vt:lpstr>
      <vt:lpstr>PowerPoint Presentation</vt:lpstr>
      <vt:lpstr>Apocryphal books </vt:lpstr>
      <vt:lpstr>PowerPoint Presentation</vt:lpstr>
      <vt:lpstr>PowerPoint Presentation</vt:lpstr>
      <vt:lpstr>The Covenant Story</vt:lpstr>
      <vt:lpstr>Covenantal Structure of Salvation History</vt:lpstr>
      <vt:lpstr>Covenantal Structure of Salvation History</vt:lpstr>
      <vt:lpstr>The Old Testament Psalms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SCRIPTURE</dc:title>
  <dc:creator>Paul</dc:creator>
  <cp:lastModifiedBy>Father Barnabas Page</cp:lastModifiedBy>
  <cp:revision>126</cp:revision>
  <dcterms:created xsi:type="dcterms:W3CDTF">2017-03-06T07:54:08Z</dcterms:created>
  <dcterms:modified xsi:type="dcterms:W3CDTF">2018-02-22T10:58:22Z</dcterms:modified>
</cp:coreProperties>
</file>